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
  </p:notesMasterIdLst>
  <p:sldIdLst>
    <p:sldId id="277" r:id="rId5"/>
    <p:sldId id="278" r:id="rId6"/>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98" userDrawn="1">
          <p15:clr>
            <a:srgbClr val="A4A3A4"/>
          </p15:clr>
        </p15:guide>
        <p15:guide id="2" pos="476" userDrawn="1">
          <p15:clr>
            <a:srgbClr val="A4A3A4"/>
          </p15:clr>
        </p15:guide>
        <p15:guide id="3" pos="4309" userDrawn="1">
          <p15:clr>
            <a:srgbClr val="A4A3A4"/>
          </p15:clr>
        </p15:guide>
        <p15:guide id="4" orient="horz" pos="510" userDrawn="1">
          <p15:clr>
            <a:srgbClr val="A4A3A4"/>
          </p15:clr>
        </p15:guide>
        <p15:guide id="5" pos="1769" userDrawn="1">
          <p15:clr>
            <a:srgbClr val="A4A3A4"/>
          </p15:clr>
        </p15:guide>
        <p15:guide id="6" pos="2336" userDrawn="1">
          <p15:clr>
            <a:srgbClr val="A4A3A4"/>
          </p15:clr>
        </p15:guide>
        <p15:guide id="7" pos="2426" userDrawn="1">
          <p15:clr>
            <a:srgbClr val="A4A3A4"/>
          </p15:clr>
        </p15:guide>
        <p15:guide id="8" pos="1678" userDrawn="1">
          <p15:clr>
            <a:srgbClr val="A4A3A4"/>
          </p15:clr>
        </p15:guide>
        <p15:guide id="9" pos="1111" userDrawn="1">
          <p15:clr>
            <a:srgbClr val="A4A3A4"/>
          </p15:clr>
        </p15:guide>
        <p15:guide id="10" pos="1020" userDrawn="1">
          <p15:clr>
            <a:srgbClr val="A4A3A4"/>
          </p15:clr>
        </p15:guide>
        <p15:guide id="11" pos="2993" userDrawn="1">
          <p15:clr>
            <a:srgbClr val="A4A3A4"/>
          </p15:clr>
        </p15:guide>
        <p15:guide id="12" pos="3084" userDrawn="1">
          <p15:clr>
            <a:srgbClr val="A4A3A4"/>
          </p15:clr>
        </p15:guide>
        <p15:guide id="13" pos="3651" userDrawn="1">
          <p15:clr>
            <a:srgbClr val="A4A3A4"/>
          </p15:clr>
        </p15:guide>
        <p15:guide id="14" pos="374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edrich - A. Ittner" initials="F-AI" lastIdx="2" clrIdx="0">
    <p:extLst>
      <p:ext uri="{19B8F6BF-5375-455C-9EA6-DF929625EA0E}">
        <p15:presenceInfo xmlns:p15="http://schemas.microsoft.com/office/powerpoint/2012/main" userId="d3541eeb7e7de4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C02"/>
    <a:srgbClr val="53AF32"/>
    <a:srgbClr val="FFCC00"/>
    <a:srgbClr val="E05540"/>
    <a:srgbClr val="44AF65"/>
    <a:srgbClr val="92C585"/>
    <a:srgbClr val="6C9462"/>
    <a:srgbClr val="FF0000"/>
    <a:srgbClr val="44A254"/>
    <a:srgbClr val="BE40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18"/>
    <p:restoredTop sz="96253"/>
  </p:normalViewPr>
  <p:slideViewPr>
    <p:cSldViewPr snapToGrid="0" snapToObjects="1" showGuides="1">
      <p:cViewPr>
        <p:scale>
          <a:sx n="100" d="100"/>
          <a:sy n="100" d="100"/>
        </p:scale>
        <p:origin x="1760" y="-384"/>
      </p:cViewPr>
      <p:guideLst>
        <p:guide orient="horz" pos="5998"/>
        <p:guide pos="476"/>
        <p:guide pos="4309"/>
        <p:guide orient="horz" pos="510"/>
        <p:guide pos="1769"/>
        <p:guide pos="2336"/>
        <p:guide pos="2426"/>
        <p:guide pos="1678"/>
        <p:guide pos="1111"/>
        <p:guide pos="1020"/>
        <p:guide pos="2993"/>
        <p:guide pos="3084"/>
        <p:guide pos="3651"/>
        <p:guide pos="37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ieder Ittner" userId="4f0f3fe7-1190-4987-96c8-e6ffd56be627" providerId="ADAL" clId="{49A13851-273D-C245-BBF3-F962E8928221}"/>
    <pc:docChg chg="modSld">
      <pc:chgData name="Frieder Ittner" userId="4f0f3fe7-1190-4987-96c8-e6ffd56be627" providerId="ADAL" clId="{49A13851-273D-C245-BBF3-F962E8928221}" dt="2024-08-20T18:27:13.418" v="54" actId="14100"/>
      <pc:docMkLst>
        <pc:docMk/>
      </pc:docMkLst>
      <pc:sldChg chg="modSp mod">
        <pc:chgData name="Frieder Ittner" userId="4f0f3fe7-1190-4987-96c8-e6ffd56be627" providerId="ADAL" clId="{49A13851-273D-C245-BBF3-F962E8928221}" dt="2024-08-20T18:27:13.418" v="54" actId="14100"/>
        <pc:sldMkLst>
          <pc:docMk/>
          <pc:sldMk cId="3883332191" sldId="277"/>
        </pc:sldMkLst>
        <pc:spChg chg="mod">
          <ac:chgData name="Frieder Ittner" userId="4f0f3fe7-1190-4987-96c8-e6ffd56be627" providerId="ADAL" clId="{49A13851-273D-C245-BBF3-F962E8928221}" dt="2024-08-20T18:27:13.418" v="54" actId="14100"/>
          <ac:spMkLst>
            <pc:docMk/>
            <pc:sldMk cId="3883332191" sldId="277"/>
            <ac:spMk id="15" creationId="{9844DE0D-4582-084C-9CBC-878CE9BB2EAB}"/>
          </ac:spMkLst>
        </pc:spChg>
        <pc:spChg chg="mod">
          <ac:chgData name="Frieder Ittner" userId="4f0f3fe7-1190-4987-96c8-e6ffd56be627" providerId="ADAL" clId="{49A13851-273D-C245-BBF3-F962E8928221}" dt="2024-08-20T18:27:09.710" v="53" actId="14100"/>
          <ac:spMkLst>
            <pc:docMk/>
            <pc:sldMk cId="3883332191" sldId="277"/>
            <ac:spMk id="18" creationId="{8B5254FE-3CB1-8149-9838-6B5E509048F6}"/>
          </ac:spMkLst>
        </pc:spChg>
        <pc:spChg chg="mod">
          <ac:chgData name="Frieder Ittner" userId="4f0f3fe7-1190-4987-96c8-e6ffd56be627" providerId="ADAL" clId="{49A13851-273D-C245-BBF3-F962E8928221}" dt="2024-08-20T18:23:05.599" v="0" actId="20577"/>
          <ac:spMkLst>
            <pc:docMk/>
            <pc:sldMk cId="3883332191" sldId="277"/>
            <ac:spMk id="21" creationId="{118B1BA5-23DA-E74A-8B70-814B008A782E}"/>
          </ac:spMkLst>
        </pc:spChg>
        <pc:spChg chg="mod">
          <ac:chgData name="Frieder Ittner" userId="4f0f3fe7-1190-4987-96c8-e6ffd56be627" providerId="ADAL" clId="{49A13851-273D-C245-BBF3-F962E8928221}" dt="2024-08-20T18:24:43.301" v="52" actId="14100"/>
          <ac:spMkLst>
            <pc:docMk/>
            <pc:sldMk cId="3883332191" sldId="277"/>
            <ac:spMk id="22" creationId="{D47DDDFB-2CEE-E048-8FB0-77A4E752B81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313BD-6F00-46F5-8C9C-9CB49C35A917}" type="datetimeFigureOut">
              <a:rPr lang="de-DE" smtClean="0"/>
              <a:t>20.08.24</a:t>
            </a:fld>
            <a:endParaRPr lang="de-DE"/>
          </a:p>
        </p:txBody>
      </p:sp>
      <p:sp>
        <p:nvSpPr>
          <p:cNvPr id="4" name="Folienbildplatzhalt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DCF4DF-916A-4C09-8205-87C65AF5F80E}" type="slidenum">
              <a:rPr lang="de-DE" smtClean="0"/>
              <a:t>‹Nr.›</a:t>
            </a:fld>
            <a:endParaRPr lang="de-DE"/>
          </a:p>
        </p:txBody>
      </p:sp>
    </p:spTree>
    <p:extLst>
      <p:ext uri="{BB962C8B-B14F-4D97-AF65-F5344CB8AC3E}">
        <p14:creationId xmlns:p14="http://schemas.microsoft.com/office/powerpoint/2010/main" val="328935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4DCF4DF-916A-4C09-8205-87C65AF5F80E}" type="slidenum">
              <a:rPr lang="de-DE" smtClean="0"/>
              <a:t>1</a:t>
            </a:fld>
            <a:endParaRPr lang="de-DE"/>
          </a:p>
        </p:txBody>
      </p:sp>
    </p:spTree>
    <p:extLst>
      <p:ext uri="{BB962C8B-B14F-4D97-AF65-F5344CB8AC3E}">
        <p14:creationId xmlns:p14="http://schemas.microsoft.com/office/powerpoint/2010/main" val="2572252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de-DE"/>
              <a:t>Mastertitelformat bearbeiten</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8203F2B-61F7-6447-9BED-D69E89928432}" type="datetimeFigureOut">
              <a:rPr lang="de-DE" smtClean="0"/>
              <a:t>20.08.24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659E3E4-2091-F74E-B5F5-D55B6917C7A3}" type="slidenum">
              <a:rPr lang="de-DE" smtClean="0"/>
              <a:t>‹Nr.›</a:t>
            </a:fld>
            <a:endParaRPr lang="de-DE"/>
          </a:p>
        </p:txBody>
      </p:sp>
    </p:spTree>
    <p:extLst>
      <p:ext uri="{BB962C8B-B14F-4D97-AF65-F5344CB8AC3E}">
        <p14:creationId xmlns:p14="http://schemas.microsoft.com/office/powerpoint/2010/main" val="2991212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8203F2B-61F7-6447-9BED-D69E89928432}" type="datetimeFigureOut">
              <a:rPr lang="de-DE" smtClean="0"/>
              <a:t>20.08.24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659E3E4-2091-F74E-B5F5-D55B6917C7A3}" type="slidenum">
              <a:rPr lang="de-DE" smtClean="0"/>
              <a:t>‹Nr.›</a:t>
            </a:fld>
            <a:endParaRPr lang="de-DE"/>
          </a:p>
        </p:txBody>
      </p:sp>
    </p:spTree>
    <p:extLst>
      <p:ext uri="{BB962C8B-B14F-4D97-AF65-F5344CB8AC3E}">
        <p14:creationId xmlns:p14="http://schemas.microsoft.com/office/powerpoint/2010/main" val="255643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8203F2B-61F7-6447-9BED-D69E89928432}" type="datetimeFigureOut">
              <a:rPr lang="de-DE" smtClean="0"/>
              <a:t>20.08.24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659E3E4-2091-F74E-B5F5-D55B6917C7A3}" type="slidenum">
              <a:rPr lang="de-DE" smtClean="0"/>
              <a:t>‹Nr.›</a:t>
            </a:fld>
            <a:endParaRPr lang="de-DE"/>
          </a:p>
        </p:txBody>
      </p:sp>
    </p:spTree>
    <p:extLst>
      <p:ext uri="{BB962C8B-B14F-4D97-AF65-F5344CB8AC3E}">
        <p14:creationId xmlns:p14="http://schemas.microsoft.com/office/powerpoint/2010/main" val="193673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8203F2B-61F7-6447-9BED-D69E89928432}" type="datetimeFigureOut">
              <a:rPr lang="de-DE" smtClean="0"/>
              <a:t>20.08.24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659E3E4-2091-F74E-B5F5-D55B6917C7A3}" type="slidenum">
              <a:rPr lang="de-DE" smtClean="0"/>
              <a:t>‹Nr.›</a:t>
            </a:fld>
            <a:endParaRPr lang="de-DE"/>
          </a:p>
        </p:txBody>
      </p:sp>
    </p:spTree>
    <p:extLst>
      <p:ext uri="{BB962C8B-B14F-4D97-AF65-F5344CB8AC3E}">
        <p14:creationId xmlns:p14="http://schemas.microsoft.com/office/powerpoint/2010/main" val="142311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de-DE"/>
              <a:t>Mastertitelformat bearbeiten</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8203F2B-61F7-6447-9BED-D69E89928432}" type="datetimeFigureOut">
              <a:rPr lang="de-DE" smtClean="0"/>
              <a:t>20.08.24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659E3E4-2091-F74E-B5F5-D55B6917C7A3}" type="slidenum">
              <a:rPr lang="de-DE" smtClean="0"/>
              <a:t>‹Nr.›</a:t>
            </a:fld>
            <a:endParaRPr lang="de-DE"/>
          </a:p>
        </p:txBody>
      </p:sp>
    </p:spTree>
    <p:extLst>
      <p:ext uri="{BB962C8B-B14F-4D97-AF65-F5344CB8AC3E}">
        <p14:creationId xmlns:p14="http://schemas.microsoft.com/office/powerpoint/2010/main" val="138890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8203F2B-61F7-6447-9BED-D69E89928432}" type="datetimeFigureOut">
              <a:rPr lang="de-DE" smtClean="0"/>
              <a:t>20.08.24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659E3E4-2091-F74E-B5F5-D55B6917C7A3}" type="slidenum">
              <a:rPr lang="de-DE" smtClean="0"/>
              <a:t>‹Nr.›</a:t>
            </a:fld>
            <a:endParaRPr lang="de-DE"/>
          </a:p>
        </p:txBody>
      </p:sp>
    </p:spTree>
    <p:extLst>
      <p:ext uri="{BB962C8B-B14F-4D97-AF65-F5344CB8AC3E}">
        <p14:creationId xmlns:p14="http://schemas.microsoft.com/office/powerpoint/2010/main" val="167210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de-DE"/>
              <a:t>Mastertitelformat bearbeiten</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de-DE"/>
              <a:t>Mastertextformat bearbeiten</a:t>
            </a:r>
          </a:p>
        </p:txBody>
      </p:sp>
      <p:sp>
        <p:nvSpPr>
          <p:cNvPr id="4" name="Content Placeholder 3"/>
          <p:cNvSpPr>
            <a:spLocks noGrp="1"/>
          </p:cNvSpPr>
          <p:nvPr>
            <p:ph sz="half" idx="2"/>
          </p:nvPr>
        </p:nvSpPr>
        <p:spPr>
          <a:xfrm>
            <a:off x="520713" y="3905482"/>
            <a:ext cx="3198096" cy="57443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de-DE"/>
              <a:t>Mastertextformat bearbeiten</a:t>
            </a:r>
          </a:p>
        </p:txBody>
      </p:sp>
      <p:sp>
        <p:nvSpPr>
          <p:cNvPr id="6" name="Content Placeholder 5"/>
          <p:cNvSpPr>
            <a:spLocks noGrp="1"/>
          </p:cNvSpPr>
          <p:nvPr>
            <p:ph sz="quarter" idx="4"/>
          </p:nvPr>
        </p:nvSpPr>
        <p:spPr>
          <a:xfrm>
            <a:off x="3827086" y="3905482"/>
            <a:ext cx="3213847" cy="57443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8203F2B-61F7-6447-9BED-D69E89928432}" type="datetimeFigureOut">
              <a:rPr lang="de-DE" smtClean="0"/>
              <a:t>20.08.24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8659E3E4-2091-F74E-B5F5-D55B6917C7A3}" type="slidenum">
              <a:rPr lang="de-DE" smtClean="0"/>
              <a:t>‹Nr.›</a:t>
            </a:fld>
            <a:endParaRPr lang="de-DE"/>
          </a:p>
        </p:txBody>
      </p:sp>
    </p:spTree>
    <p:extLst>
      <p:ext uri="{BB962C8B-B14F-4D97-AF65-F5344CB8AC3E}">
        <p14:creationId xmlns:p14="http://schemas.microsoft.com/office/powerpoint/2010/main" val="64461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8203F2B-61F7-6447-9BED-D69E89928432}" type="datetimeFigureOut">
              <a:rPr lang="de-DE" smtClean="0"/>
              <a:t>20.08.24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8659E3E4-2091-F74E-B5F5-D55B6917C7A3}" type="slidenum">
              <a:rPr lang="de-DE" smtClean="0"/>
              <a:t>‹Nr.›</a:t>
            </a:fld>
            <a:endParaRPr lang="de-DE"/>
          </a:p>
        </p:txBody>
      </p:sp>
    </p:spTree>
    <p:extLst>
      <p:ext uri="{BB962C8B-B14F-4D97-AF65-F5344CB8AC3E}">
        <p14:creationId xmlns:p14="http://schemas.microsoft.com/office/powerpoint/2010/main" val="192566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03F2B-61F7-6447-9BED-D69E89928432}" type="datetimeFigureOut">
              <a:rPr lang="de-DE" smtClean="0"/>
              <a:t>20.08.24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8659E3E4-2091-F74E-B5F5-D55B6917C7A3}" type="slidenum">
              <a:rPr lang="de-DE" smtClean="0"/>
              <a:t>‹Nr.›</a:t>
            </a:fld>
            <a:endParaRPr lang="de-DE"/>
          </a:p>
        </p:txBody>
      </p:sp>
    </p:spTree>
    <p:extLst>
      <p:ext uri="{BB962C8B-B14F-4D97-AF65-F5344CB8AC3E}">
        <p14:creationId xmlns:p14="http://schemas.microsoft.com/office/powerpoint/2010/main" val="114999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de-DE"/>
              <a:t>Mastertitelformat bearbeiten</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de-DE"/>
              <a:t>Mastertextformat bearbeiten</a:t>
            </a:r>
          </a:p>
        </p:txBody>
      </p:sp>
      <p:sp>
        <p:nvSpPr>
          <p:cNvPr id="5" name="Date Placeholder 4"/>
          <p:cNvSpPr>
            <a:spLocks noGrp="1"/>
          </p:cNvSpPr>
          <p:nvPr>
            <p:ph type="dt" sz="half" idx="10"/>
          </p:nvPr>
        </p:nvSpPr>
        <p:spPr/>
        <p:txBody>
          <a:bodyPr/>
          <a:lstStyle/>
          <a:p>
            <a:fld id="{C8203F2B-61F7-6447-9BED-D69E89928432}" type="datetimeFigureOut">
              <a:rPr lang="de-DE" smtClean="0"/>
              <a:t>20.08.24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659E3E4-2091-F74E-B5F5-D55B6917C7A3}" type="slidenum">
              <a:rPr lang="de-DE" smtClean="0"/>
              <a:t>‹Nr.›</a:t>
            </a:fld>
            <a:endParaRPr lang="de-DE"/>
          </a:p>
        </p:txBody>
      </p:sp>
    </p:spTree>
    <p:extLst>
      <p:ext uri="{BB962C8B-B14F-4D97-AF65-F5344CB8AC3E}">
        <p14:creationId xmlns:p14="http://schemas.microsoft.com/office/powerpoint/2010/main" val="2316241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de-DE"/>
              <a:t>Mastertitelformat bearbeiten</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de-DE"/>
              <a:t>Bild durch Klicken auf Symbol hinzufügen</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de-DE"/>
              <a:t>Mastertextformat bearbeiten</a:t>
            </a:r>
          </a:p>
        </p:txBody>
      </p:sp>
      <p:sp>
        <p:nvSpPr>
          <p:cNvPr id="5" name="Date Placeholder 4"/>
          <p:cNvSpPr>
            <a:spLocks noGrp="1"/>
          </p:cNvSpPr>
          <p:nvPr>
            <p:ph type="dt" sz="half" idx="10"/>
          </p:nvPr>
        </p:nvSpPr>
        <p:spPr/>
        <p:txBody>
          <a:bodyPr/>
          <a:lstStyle/>
          <a:p>
            <a:fld id="{C8203F2B-61F7-6447-9BED-D69E89928432}" type="datetimeFigureOut">
              <a:rPr lang="de-DE" smtClean="0"/>
              <a:t>20.08.24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659E3E4-2091-F74E-B5F5-D55B6917C7A3}" type="slidenum">
              <a:rPr lang="de-DE" smtClean="0"/>
              <a:t>‹Nr.›</a:t>
            </a:fld>
            <a:endParaRPr lang="de-DE"/>
          </a:p>
        </p:txBody>
      </p:sp>
    </p:spTree>
    <p:extLst>
      <p:ext uri="{BB962C8B-B14F-4D97-AF65-F5344CB8AC3E}">
        <p14:creationId xmlns:p14="http://schemas.microsoft.com/office/powerpoint/2010/main" val="647470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C8203F2B-61F7-6447-9BED-D69E89928432}" type="datetimeFigureOut">
              <a:rPr lang="de-DE" smtClean="0"/>
              <a:t>20.08.24</a:t>
            </a:fld>
            <a:endParaRPr lang="de-DE"/>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8659E3E4-2091-F74E-B5F5-D55B6917C7A3}" type="slidenum">
              <a:rPr lang="de-DE" smtClean="0"/>
              <a:t>‹Nr.›</a:t>
            </a:fld>
            <a:endParaRPr lang="de-DE"/>
          </a:p>
        </p:txBody>
      </p:sp>
    </p:spTree>
    <p:extLst>
      <p:ext uri="{BB962C8B-B14F-4D97-AF65-F5344CB8AC3E}">
        <p14:creationId xmlns:p14="http://schemas.microsoft.com/office/powerpoint/2010/main" val="874492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emf"/><Relationship Id="rId7" Type="http://schemas.openxmlformats.org/officeDocument/2006/relationships/image" Target="../media/image4.png"/><Relationship Id="rId12"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11" Type="http://schemas.openxmlformats.org/officeDocument/2006/relationships/hyperlink" Target="https://www.xing.com/profile/FriedrichAlexander_Ittner/cv" TargetMode="External"/><Relationship Id="rId5" Type="http://schemas.openxmlformats.org/officeDocument/2006/relationships/hyperlink" Target="https://www.linkedin.com/in/ittnerfa/" TargetMode="External"/><Relationship Id="rId10" Type="http://schemas.openxmlformats.org/officeDocument/2006/relationships/image" Target="../media/image7.jpg"/><Relationship Id="rId4" Type="http://schemas.openxmlformats.org/officeDocument/2006/relationships/image" Target="../media/image2.emf"/><Relationship Id="rId9"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279548F3-50E9-E547-8DDC-E9C5C9021775}"/>
              </a:ext>
            </a:extLst>
          </p:cNvPr>
          <p:cNvSpPr/>
          <p:nvPr/>
        </p:nvSpPr>
        <p:spPr>
          <a:xfrm>
            <a:off x="0" y="9683813"/>
            <a:ext cx="7559675" cy="1008000"/>
          </a:xfrm>
          <a:prstGeom prst="rect">
            <a:avLst/>
          </a:prstGeom>
          <a:solidFill>
            <a:srgbClr val="44AF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endParaRPr lang="de-DE" sz="1600" dirty="0">
              <a:solidFill>
                <a:schemeClr val="bg1"/>
              </a:solidFill>
            </a:endParaRPr>
          </a:p>
        </p:txBody>
      </p:sp>
      <p:sp>
        <p:nvSpPr>
          <p:cNvPr id="37" name="Oval 36">
            <a:extLst>
              <a:ext uri="{FF2B5EF4-FFF2-40B4-BE49-F238E27FC236}">
                <a16:creationId xmlns:a16="http://schemas.microsoft.com/office/drawing/2014/main" id="{C71906EB-F811-5847-9693-4DC3AFDEBF51}"/>
              </a:ext>
            </a:extLst>
          </p:cNvPr>
          <p:cNvSpPr/>
          <p:nvPr/>
        </p:nvSpPr>
        <p:spPr>
          <a:xfrm>
            <a:off x="2993801" y="2346616"/>
            <a:ext cx="461066" cy="461066"/>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226417F7-F518-4B4D-B581-6DFA8114E88F}"/>
              </a:ext>
            </a:extLst>
          </p:cNvPr>
          <p:cNvSpPr/>
          <p:nvPr/>
        </p:nvSpPr>
        <p:spPr>
          <a:xfrm>
            <a:off x="0" y="4174692"/>
            <a:ext cx="7559675" cy="3095836"/>
          </a:xfrm>
          <a:prstGeom prst="rect">
            <a:avLst/>
          </a:prstGeom>
          <a:solidFill>
            <a:srgbClr val="FFCC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endParaRPr lang="de-DE" sz="1600" dirty="0">
              <a:solidFill>
                <a:schemeClr val="bg1"/>
              </a:solidFill>
            </a:endParaRPr>
          </a:p>
        </p:txBody>
      </p:sp>
      <p:sp>
        <p:nvSpPr>
          <p:cNvPr id="7" name="Textfeld 6">
            <a:extLst>
              <a:ext uri="{FF2B5EF4-FFF2-40B4-BE49-F238E27FC236}">
                <a16:creationId xmlns:a16="http://schemas.microsoft.com/office/drawing/2014/main" id="{2F4A5080-37C6-4B41-BC6F-DCD24118DBCD}"/>
              </a:ext>
            </a:extLst>
          </p:cNvPr>
          <p:cNvSpPr txBox="1"/>
          <p:nvPr/>
        </p:nvSpPr>
        <p:spPr>
          <a:xfrm>
            <a:off x="747893" y="4458139"/>
            <a:ext cx="2989262" cy="1487587"/>
          </a:xfrm>
          <a:prstGeom prst="rect">
            <a:avLst/>
          </a:prstGeom>
          <a:noFill/>
        </p:spPr>
        <p:txBody>
          <a:bodyPr wrap="square" lIns="0" tIns="0" rIns="0" bIns="0" rtlCol="0">
            <a:spAutoFit/>
          </a:bodyPr>
          <a:lstStyle/>
          <a:p>
            <a:pPr>
              <a:lnSpc>
                <a:spcPts val="1280"/>
              </a:lnSpc>
            </a:pPr>
            <a:r>
              <a:rPr lang="de-DE" sz="1000" b="1" dirty="0">
                <a:latin typeface="Kanit SemiBold" pitchFamily="2" charset="-34"/>
                <a:cs typeface="Kanit SemiBold" pitchFamily="2" charset="-34"/>
              </a:rPr>
              <a:t>Portfolio:</a:t>
            </a:r>
          </a:p>
          <a:p>
            <a:pPr marL="171450" indent="-171450">
              <a:lnSpc>
                <a:spcPts val="1280"/>
              </a:lnSpc>
              <a:buFont typeface="Arial" panose="020B0604020202020204" pitchFamily="34" charset="0"/>
              <a:buChar char="•"/>
            </a:pPr>
            <a:r>
              <a:rPr lang="de-DE" sz="900" b="1" dirty="0">
                <a:latin typeface="Roboto Light" panose="02000000000000000000" pitchFamily="2" charset="0"/>
                <a:ea typeface="Roboto Light" panose="02000000000000000000" pitchFamily="2" charset="0"/>
              </a:rPr>
              <a:t>Resilienz in der Natur</a:t>
            </a:r>
          </a:p>
          <a:p>
            <a:pPr marL="171450" indent="-171450">
              <a:lnSpc>
                <a:spcPts val="1280"/>
              </a:lnSpc>
              <a:buFont typeface="Arial" panose="020B0604020202020204" pitchFamily="34" charset="0"/>
              <a:buChar char="•"/>
            </a:pPr>
            <a:r>
              <a:rPr lang="de-DE" sz="900" b="1" dirty="0">
                <a:latin typeface="Roboto Light" panose="02000000000000000000" pitchFamily="2" charset="0"/>
                <a:ea typeface="Roboto Light" panose="02000000000000000000" pitchFamily="2" charset="0"/>
              </a:rPr>
              <a:t>Führungskräftetrainings </a:t>
            </a:r>
          </a:p>
          <a:p>
            <a:pPr marL="171450" indent="-171450">
              <a:lnSpc>
                <a:spcPts val="1280"/>
              </a:lnSpc>
              <a:buFont typeface="Arial" panose="020B0604020202020204" pitchFamily="34" charset="0"/>
              <a:buChar char="•"/>
            </a:pPr>
            <a:r>
              <a:rPr lang="de-DE" sz="900" b="1" dirty="0">
                <a:latin typeface="Roboto Light" panose="02000000000000000000" pitchFamily="2" charset="0"/>
                <a:ea typeface="Roboto Light" panose="02000000000000000000" pitchFamily="2" charset="0"/>
              </a:rPr>
              <a:t>Lean-Coaching zu Teamentwicklung</a:t>
            </a:r>
            <a:endParaRPr lang="de-DE" sz="900" dirty="0">
              <a:latin typeface="Roboto Light" panose="02000000000000000000" pitchFamily="2" charset="0"/>
              <a:ea typeface="Roboto Light" panose="02000000000000000000" pitchFamily="2" charset="0"/>
            </a:endParaRPr>
          </a:p>
          <a:p>
            <a:pPr marL="171450" indent="-171450">
              <a:lnSpc>
                <a:spcPts val="1280"/>
              </a:lnSpc>
              <a:buFont typeface="Arial" panose="020B0604020202020204" pitchFamily="34" charset="0"/>
              <a:buChar char="•"/>
            </a:pPr>
            <a:endParaRPr lang="de-DE" sz="900" dirty="0">
              <a:latin typeface="Roboto Light" panose="02000000000000000000" pitchFamily="2" charset="0"/>
              <a:ea typeface="Roboto Light" panose="02000000000000000000" pitchFamily="2" charset="0"/>
            </a:endParaRPr>
          </a:p>
          <a:p>
            <a:pPr marL="171450" indent="-171450">
              <a:lnSpc>
                <a:spcPts val="1280"/>
              </a:lnSpc>
              <a:buFont typeface="Arial" panose="020B0604020202020204" pitchFamily="34" charset="0"/>
              <a:buChar char="•"/>
            </a:pPr>
            <a:r>
              <a:rPr lang="de-DE" sz="900" dirty="0">
                <a:latin typeface="Roboto Light" panose="02000000000000000000" pitchFamily="2" charset="0"/>
                <a:ea typeface="Roboto Light" panose="02000000000000000000" pitchFamily="2" charset="0"/>
              </a:rPr>
              <a:t>Resilienz für Führungskräfte und Teams</a:t>
            </a:r>
          </a:p>
          <a:p>
            <a:pPr marL="171450" indent="-171450">
              <a:lnSpc>
                <a:spcPts val="1280"/>
              </a:lnSpc>
              <a:buFont typeface="Arial" panose="020B0604020202020204" pitchFamily="34" charset="0"/>
              <a:buChar char="•"/>
            </a:pPr>
            <a:r>
              <a:rPr lang="de-DE" sz="900" dirty="0">
                <a:latin typeface="Roboto Light" panose="02000000000000000000" pitchFamily="2" charset="0"/>
                <a:ea typeface="Roboto Light" panose="02000000000000000000" pitchFamily="2" charset="0"/>
              </a:rPr>
              <a:t>Coaching und Sparring</a:t>
            </a:r>
          </a:p>
          <a:p>
            <a:pPr marL="171450" indent="-171450">
              <a:lnSpc>
                <a:spcPts val="1280"/>
              </a:lnSpc>
              <a:buFont typeface="Arial" panose="020B0604020202020204" pitchFamily="34" charset="0"/>
              <a:buChar char="•"/>
            </a:pPr>
            <a:r>
              <a:rPr lang="de-DE" sz="900" dirty="0">
                <a:latin typeface="Roboto Light" panose="02000000000000000000" pitchFamily="2" charset="0"/>
                <a:ea typeface="Roboto Light" panose="02000000000000000000" pitchFamily="2" charset="0"/>
              </a:rPr>
              <a:t>Transformationsbegleitung</a:t>
            </a:r>
          </a:p>
          <a:p>
            <a:pPr marL="171450" indent="-171450">
              <a:lnSpc>
                <a:spcPts val="1280"/>
              </a:lnSpc>
              <a:buFont typeface="Arial" panose="020B0604020202020204" pitchFamily="34" charset="0"/>
              <a:buChar char="•"/>
            </a:pPr>
            <a:r>
              <a:rPr lang="de-DE" sz="900" dirty="0">
                <a:latin typeface="Roboto Light" panose="02000000000000000000" pitchFamily="2" charset="0"/>
                <a:ea typeface="Roboto Light" panose="02000000000000000000" pitchFamily="2" charset="0"/>
              </a:rPr>
              <a:t>Teamentwicklung</a:t>
            </a:r>
          </a:p>
        </p:txBody>
      </p:sp>
      <p:sp>
        <p:nvSpPr>
          <p:cNvPr id="8" name="Rechteck 7">
            <a:extLst>
              <a:ext uri="{FF2B5EF4-FFF2-40B4-BE49-F238E27FC236}">
                <a16:creationId xmlns:a16="http://schemas.microsoft.com/office/drawing/2014/main" id="{E22DF4D3-D50B-7E45-962F-E0084D251B24}"/>
              </a:ext>
            </a:extLst>
          </p:cNvPr>
          <p:cNvSpPr/>
          <p:nvPr/>
        </p:nvSpPr>
        <p:spPr>
          <a:xfrm flipV="1">
            <a:off x="-1" y="-7523"/>
            <a:ext cx="7559675" cy="1133896"/>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endParaRPr lang="de-DE" sz="1600" dirty="0">
              <a:solidFill>
                <a:schemeClr val="bg1"/>
              </a:solidFill>
            </a:endParaRPr>
          </a:p>
        </p:txBody>
      </p:sp>
      <p:sp>
        <p:nvSpPr>
          <p:cNvPr id="10" name="Textfeld 9">
            <a:extLst>
              <a:ext uri="{FF2B5EF4-FFF2-40B4-BE49-F238E27FC236}">
                <a16:creationId xmlns:a16="http://schemas.microsoft.com/office/drawing/2014/main" id="{A0BD4858-D93F-2549-89BA-0E71AFD360AB}"/>
              </a:ext>
            </a:extLst>
          </p:cNvPr>
          <p:cNvSpPr txBox="1"/>
          <p:nvPr/>
        </p:nvSpPr>
        <p:spPr>
          <a:xfrm>
            <a:off x="3851845" y="4458139"/>
            <a:ext cx="2989262" cy="1987724"/>
          </a:xfrm>
          <a:prstGeom prst="rect">
            <a:avLst/>
          </a:prstGeom>
          <a:noFill/>
        </p:spPr>
        <p:txBody>
          <a:bodyPr wrap="square" lIns="0" tIns="0" rIns="0" bIns="0" rtlCol="0">
            <a:spAutoFit/>
          </a:bodyPr>
          <a:lstStyle/>
          <a:p>
            <a:pPr>
              <a:lnSpc>
                <a:spcPts val="1280"/>
              </a:lnSpc>
            </a:pPr>
            <a:r>
              <a:rPr lang="de-DE" sz="1000" b="1" dirty="0">
                <a:latin typeface="Kanit SemiBold" pitchFamily="2" charset="-34"/>
                <a:cs typeface="Kanit SemiBold" pitchFamily="2" charset="-34"/>
              </a:rPr>
              <a:t>Professioneller Hintergrund:</a:t>
            </a:r>
          </a:p>
          <a:p>
            <a:pPr>
              <a:lnSpc>
                <a:spcPts val="1280"/>
              </a:lnSpc>
            </a:pPr>
            <a:endParaRPr lang="de-DE" sz="1000" b="1" dirty="0">
              <a:latin typeface="Kanit SemiBold" pitchFamily="2" charset="-34"/>
              <a:cs typeface="Kanit SemiBold" pitchFamily="2" charset="-34"/>
            </a:endParaRPr>
          </a:p>
          <a:p>
            <a:pPr marL="171450" indent="-171450">
              <a:lnSpc>
                <a:spcPts val="1280"/>
              </a:lnSpc>
              <a:buFont typeface="Arial" panose="020B0604020202020204" pitchFamily="34" charset="0"/>
              <a:buChar char="•"/>
            </a:pPr>
            <a:r>
              <a:rPr lang="de-DE" sz="900" dirty="0">
                <a:latin typeface="Roboto Light" panose="02000000000000000000" pitchFamily="2" charset="0"/>
                <a:ea typeface="Roboto Light" panose="02000000000000000000" pitchFamily="2" charset="0"/>
              </a:rPr>
              <a:t>Selbstständiger Berater , Interimsmanager und  Trainer </a:t>
            </a:r>
          </a:p>
          <a:p>
            <a:pPr marL="171450" indent="-171450">
              <a:lnSpc>
                <a:spcPts val="1280"/>
              </a:lnSpc>
              <a:buFont typeface="Arial" panose="020B0604020202020204" pitchFamily="34" charset="0"/>
              <a:buChar char="•"/>
            </a:pPr>
            <a:r>
              <a:rPr lang="de-DE" sz="900" dirty="0">
                <a:latin typeface="Roboto Light" panose="02000000000000000000" pitchFamily="2" charset="0"/>
                <a:ea typeface="Roboto Light" panose="02000000000000000000" pitchFamily="2" charset="0"/>
              </a:rPr>
              <a:t>Co-Founder des interdisziplinären Beraternetzwerks TQM Akademie. </a:t>
            </a:r>
          </a:p>
          <a:p>
            <a:pPr marL="171450" indent="-171450">
              <a:lnSpc>
                <a:spcPts val="1280"/>
              </a:lnSpc>
              <a:buFont typeface="Arial" panose="020B0604020202020204" pitchFamily="34" charset="0"/>
              <a:buChar char="•"/>
            </a:pPr>
            <a:r>
              <a:rPr lang="de-DE" sz="900" dirty="0">
                <a:latin typeface="Roboto Light" panose="02000000000000000000" pitchFamily="2" charset="0"/>
                <a:ea typeface="Roboto Light" panose="02000000000000000000" pitchFamily="2" charset="0"/>
              </a:rPr>
              <a:t>Umfangreiche Führungs- und Transformations-erfahrung aus mehreren Jahrzenten in der Wirtschaft</a:t>
            </a:r>
          </a:p>
          <a:p>
            <a:pPr marL="171450" indent="-171450">
              <a:lnSpc>
                <a:spcPts val="1280"/>
              </a:lnSpc>
              <a:buFont typeface="Arial" panose="020B0604020202020204" pitchFamily="34" charset="0"/>
              <a:buChar char="•"/>
            </a:pPr>
            <a:r>
              <a:rPr lang="de-DE" sz="900" dirty="0">
                <a:latin typeface="Roboto Light" panose="02000000000000000000" pitchFamily="2" charset="0"/>
                <a:ea typeface="Roboto Light" panose="02000000000000000000" pitchFamily="2" charset="0"/>
              </a:rPr>
              <a:t>Lehrbeauftragter und Dozent (Hochschule  und Bildungsunternehmen)</a:t>
            </a:r>
          </a:p>
          <a:p>
            <a:pPr marL="171450" indent="-171450">
              <a:lnSpc>
                <a:spcPts val="1280"/>
              </a:lnSpc>
              <a:buFont typeface="Arial" panose="020B0604020202020204" pitchFamily="34" charset="0"/>
              <a:buChar char="•"/>
            </a:pPr>
            <a:r>
              <a:rPr lang="de-DE" sz="900" dirty="0">
                <a:latin typeface="Roboto Light" panose="02000000000000000000" pitchFamily="2" charset="0"/>
                <a:ea typeface="Roboto Light" panose="02000000000000000000" pitchFamily="2" charset="0"/>
              </a:rPr>
              <a:t>MBA International Supply Chain Management</a:t>
            </a:r>
          </a:p>
          <a:p>
            <a:pPr marL="171450" indent="-171450">
              <a:lnSpc>
                <a:spcPts val="1280"/>
              </a:lnSpc>
              <a:buFont typeface="Arial" panose="020B0604020202020204" pitchFamily="34" charset="0"/>
              <a:buChar char="•"/>
            </a:pPr>
            <a:r>
              <a:rPr lang="de-DE" sz="900" dirty="0">
                <a:latin typeface="Roboto Light" panose="02000000000000000000" pitchFamily="2" charset="0"/>
                <a:ea typeface="Roboto Light" panose="02000000000000000000" pitchFamily="2" charset="0"/>
              </a:rPr>
              <a:t>Logistikmanager (</a:t>
            </a:r>
            <a:r>
              <a:rPr lang="de-DE" sz="900" dirty="0" err="1">
                <a:latin typeface="Roboto Light" panose="02000000000000000000" pitchFamily="2" charset="0"/>
                <a:ea typeface="Roboto Light" panose="02000000000000000000" pitchFamily="2" charset="0"/>
              </a:rPr>
              <a:t>twi</a:t>
            </a:r>
            <a:r>
              <a:rPr lang="de-DE" sz="900" dirty="0">
                <a:latin typeface="Roboto Light" panose="02000000000000000000" pitchFamily="2" charset="0"/>
                <a:ea typeface="Roboto Light" panose="02000000000000000000" pitchFamily="2" charset="0"/>
              </a:rPr>
              <a:t>)</a:t>
            </a:r>
          </a:p>
          <a:p>
            <a:pPr marL="171450" indent="-171450">
              <a:lnSpc>
                <a:spcPts val="1280"/>
              </a:lnSpc>
              <a:buFont typeface="Arial" panose="020B0604020202020204" pitchFamily="34" charset="0"/>
              <a:buChar char="•"/>
            </a:pPr>
            <a:r>
              <a:rPr lang="de-DE" sz="900" dirty="0">
                <a:latin typeface="Roboto Light" panose="02000000000000000000" pitchFamily="2" charset="0"/>
                <a:ea typeface="Roboto Light" panose="02000000000000000000" pitchFamily="2" charset="0"/>
              </a:rPr>
              <a:t>Dipl. Betriebswirt (FH)</a:t>
            </a:r>
          </a:p>
        </p:txBody>
      </p:sp>
      <p:sp>
        <p:nvSpPr>
          <p:cNvPr id="14" name="Textfeld 13">
            <a:extLst>
              <a:ext uri="{FF2B5EF4-FFF2-40B4-BE49-F238E27FC236}">
                <a16:creationId xmlns:a16="http://schemas.microsoft.com/office/drawing/2014/main" id="{2EA5502C-9FB1-D440-B545-1A16338D645C}"/>
              </a:ext>
            </a:extLst>
          </p:cNvPr>
          <p:cNvSpPr txBox="1"/>
          <p:nvPr/>
        </p:nvSpPr>
        <p:spPr>
          <a:xfrm>
            <a:off x="747892" y="6439229"/>
            <a:ext cx="5449707" cy="653449"/>
          </a:xfrm>
          <a:prstGeom prst="rect">
            <a:avLst/>
          </a:prstGeom>
          <a:noFill/>
        </p:spPr>
        <p:txBody>
          <a:bodyPr wrap="square" lIns="0" tIns="0" rIns="0" bIns="0" rtlCol="0">
            <a:spAutoFit/>
          </a:bodyPr>
          <a:lstStyle/>
          <a:p>
            <a:pPr>
              <a:lnSpc>
                <a:spcPts val="1280"/>
              </a:lnSpc>
            </a:pPr>
            <a:r>
              <a:rPr lang="de-DE" sz="1000" b="1" dirty="0">
                <a:latin typeface="Kanit SemiBold" pitchFamily="2" charset="-34"/>
                <a:cs typeface="Kanit SemiBold" pitchFamily="2" charset="-34"/>
              </a:rPr>
              <a:t>Experte für:</a:t>
            </a:r>
            <a:endParaRPr lang="de-DE" sz="900" dirty="0">
              <a:latin typeface="Roboto Light" panose="02000000000000000000" pitchFamily="2" charset="0"/>
              <a:ea typeface="Roboto Light" panose="02000000000000000000" pitchFamily="2" charset="0"/>
            </a:endParaRPr>
          </a:p>
          <a:p>
            <a:pPr>
              <a:lnSpc>
                <a:spcPts val="1280"/>
              </a:lnSpc>
            </a:pPr>
            <a:r>
              <a:rPr lang="de-DE" sz="900" dirty="0" err="1">
                <a:latin typeface="Roboto Light" panose="02000000000000000000" pitchFamily="2" charset="0"/>
                <a:ea typeface="Roboto Light" panose="02000000000000000000" pitchFamily="2" charset="0"/>
              </a:rPr>
              <a:t>Naturresilienz</a:t>
            </a:r>
            <a:r>
              <a:rPr lang="de-DE" sz="900" dirty="0">
                <a:latin typeface="Roboto Light" panose="02000000000000000000" pitchFamily="2" charset="0"/>
                <a:ea typeface="Roboto Light" panose="02000000000000000000" pitchFamily="2" charset="0"/>
              </a:rPr>
              <a:t>, Strategische Ausrichtung mittels SWOT-Analyse, </a:t>
            </a:r>
          </a:p>
          <a:p>
            <a:pPr>
              <a:lnSpc>
                <a:spcPts val="1280"/>
              </a:lnSpc>
            </a:pPr>
            <a:r>
              <a:rPr lang="de-DE" sz="900" dirty="0">
                <a:latin typeface="Roboto Light" panose="02000000000000000000" pitchFamily="2" charset="0"/>
                <a:ea typeface="Roboto Light" panose="02000000000000000000" pitchFamily="2" charset="0"/>
              </a:rPr>
              <a:t>Transformation durch Lean-Culture-Implementierung, </a:t>
            </a:r>
            <a:r>
              <a:rPr lang="de-DE" sz="900" dirty="0" err="1">
                <a:latin typeface="Roboto Light" panose="02000000000000000000" pitchFamily="2" charset="0"/>
                <a:ea typeface="Roboto Light" panose="02000000000000000000" pitchFamily="2" charset="0"/>
              </a:rPr>
              <a:t>Leanmanagement</a:t>
            </a:r>
            <a:r>
              <a:rPr lang="de-DE" sz="900" dirty="0">
                <a:latin typeface="Roboto Light" panose="02000000000000000000" pitchFamily="2" charset="0"/>
                <a:ea typeface="Roboto Light" panose="02000000000000000000" pitchFamily="2" charset="0"/>
              </a:rPr>
              <a:t>- und Logistiksysteme, operative Führung von mittleren Organisationseinheiten, </a:t>
            </a:r>
            <a:endParaRPr lang="de-DE" sz="1000" b="1" dirty="0">
              <a:latin typeface="Kanit SemiBold" pitchFamily="2" charset="-34"/>
              <a:cs typeface="Kanit SemiBold" pitchFamily="2" charset="-34"/>
            </a:endParaRPr>
          </a:p>
        </p:txBody>
      </p:sp>
      <p:sp>
        <p:nvSpPr>
          <p:cNvPr id="15" name="Textfeld 14">
            <a:extLst>
              <a:ext uri="{FF2B5EF4-FFF2-40B4-BE49-F238E27FC236}">
                <a16:creationId xmlns:a16="http://schemas.microsoft.com/office/drawing/2014/main" id="{9844DE0D-4582-084C-9CBC-878CE9BB2EAB}"/>
              </a:ext>
            </a:extLst>
          </p:cNvPr>
          <p:cNvSpPr txBox="1"/>
          <p:nvPr/>
        </p:nvSpPr>
        <p:spPr>
          <a:xfrm>
            <a:off x="2817341" y="3036258"/>
            <a:ext cx="4242490" cy="987450"/>
          </a:xfrm>
          <a:prstGeom prst="rect">
            <a:avLst/>
          </a:prstGeom>
          <a:noFill/>
        </p:spPr>
        <p:txBody>
          <a:bodyPr wrap="square" lIns="0" tIns="0" rIns="0" bIns="0" rtlCol="0">
            <a:spAutoFit/>
          </a:bodyPr>
          <a:lstStyle/>
          <a:p>
            <a:pPr>
              <a:lnSpc>
                <a:spcPts val="1280"/>
              </a:lnSpc>
            </a:pPr>
            <a:r>
              <a:rPr lang="de-DE" sz="900" b="1" dirty="0">
                <a:solidFill>
                  <a:srgbClr val="1B1B25"/>
                </a:solidFill>
                <a:latin typeface="Roboto" panose="02000000000000000000" pitchFamily="2" charset="0"/>
                <a:ea typeface="Roboto" panose="02000000000000000000" pitchFamily="2" charset="0"/>
              </a:rPr>
              <a:t>Frank liebt die Veränderung, sich mit der positiven Kraft der Natur zu verbinden und Menschen dahin zu entwickeln, wo sie hingehören. Darum ist er der optimale Begleiter für viele Unternehmen, Führungskräfte, Umsetzer und MA in Schlüsselpositionen wenn es darum geht, die eigenen Stärken und Chancen zu erkennen, zu nutzen und nachhaltig zu leben. Seine Markenzeichen #Grün #Lean-Enthusiast #Tree-Hugger</a:t>
            </a:r>
          </a:p>
        </p:txBody>
      </p:sp>
      <p:sp>
        <p:nvSpPr>
          <p:cNvPr id="18" name="Textfeld 17">
            <a:extLst>
              <a:ext uri="{FF2B5EF4-FFF2-40B4-BE49-F238E27FC236}">
                <a16:creationId xmlns:a16="http://schemas.microsoft.com/office/drawing/2014/main" id="{8B5254FE-3CB1-8149-9838-6B5E509048F6}"/>
              </a:ext>
            </a:extLst>
          </p:cNvPr>
          <p:cNvSpPr txBox="1"/>
          <p:nvPr/>
        </p:nvSpPr>
        <p:spPr>
          <a:xfrm>
            <a:off x="3581555" y="2214030"/>
            <a:ext cx="3579911" cy="830997"/>
          </a:xfrm>
          <a:prstGeom prst="rect">
            <a:avLst/>
          </a:prstGeom>
          <a:noFill/>
        </p:spPr>
        <p:txBody>
          <a:bodyPr wrap="square" lIns="0" tIns="0" rIns="0" bIns="0" rtlCol="0">
            <a:spAutoFit/>
          </a:bodyPr>
          <a:lstStyle/>
          <a:p>
            <a:r>
              <a:rPr lang="de-DE" b="1" dirty="0">
                <a:solidFill>
                  <a:srgbClr val="1B1B25"/>
                </a:solidFill>
                <a:latin typeface="Kanit SemiBold" pitchFamily="2" charset="-34"/>
                <a:ea typeface="Roboto" panose="02000000000000000000" pitchFamily="2" charset="0"/>
                <a:cs typeface="Kanit SemiBold" pitchFamily="2" charset="-34"/>
              </a:rPr>
              <a:t>b-</a:t>
            </a:r>
            <a:r>
              <a:rPr lang="de-DE" b="1" dirty="0" err="1">
                <a:solidFill>
                  <a:srgbClr val="1B1B25"/>
                </a:solidFill>
                <a:latin typeface="Kanit SemiBold" pitchFamily="2" charset="-34"/>
                <a:ea typeface="Roboto" panose="02000000000000000000" pitchFamily="2" charset="0"/>
                <a:cs typeface="Kanit SemiBold" pitchFamily="2" charset="-34"/>
              </a:rPr>
              <a:t>hero</a:t>
            </a:r>
            <a:r>
              <a:rPr lang="de-DE" b="1" dirty="0">
                <a:solidFill>
                  <a:srgbClr val="1B1B25"/>
                </a:solidFill>
                <a:latin typeface="Kanit SemiBold" pitchFamily="2" charset="-34"/>
                <a:ea typeface="Roboto" panose="02000000000000000000" pitchFamily="2" charset="0"/>
                <a:cs typeface="Kanit SemiBold" pitchFamily="2" charset="-34"/>
              </a:rPr>
              <a:t> für Führungskräfte- und Teamtrainings, sowie  Resilienz in der Natur</a:t>
            </a:r>
          </a:p>
        </p:txBody>
      </p:sp>
      <p:sp>
        <p:nvSpPr>
          <p:cNvPr id="21" name="Textfeld 20">
            <a:extLst>
              <a:ext uri="{FF2B5EF4-FFF2-40B4-BE49-F238E27FC236}">
                <a16:creationId xmlns:a16="http://schemas.microsoft.com/office/drawing/2014/main" id="{118B1BA5-23DA-E74A-8B70-814B008A782E}"/>
              </a:ext>
            </a:extLst>
          </p:cNvPr>
          <p:cNvSpPr txBox="1"/>
          <p:nvPr/>
        </p:nvSpPr>
        <p:spPr>
          <a:xfrm>
            <a:off x="727451" y="1484751"/>
            <a:ext cx="6121400" cy="677108"/>
          </a:xfrm>
          <a:prstGeom prst="rect">
            <a:avLst/>
          </a:prstGeom>
          <a:noFill/>
        </p:spPr>
        <p:txBody>
          <a:bodyPr wrap="square" lIns="0" tIns="0" rIns="0" bIns="0" rtlCol="0">
            <a:spAutoFit/>
          </a:bodyPr>
          <a:lstStyle/>
          <a:p>
            <a:r>
              <a:rPr lang="de-DE" sz="4400" b="1" dirty="0">
                <a:solidFill>
                  <a:srgbClr val="FFCC00"/>
                </a:solidFill>
                <a:latin typeface="Kanit SemiBold" pitchFamily="2" charset="-34"/>
                <a:cs typeface="Kanit SemiBold" pitchFamily="2" charset="-34"/>
              </a:rPr>
              <a:t>Frank</a:t>
            </a:r>
          </a:p>
        </p:txBody>
      </p:sp>
      <p:sp>
        <p:nvSpPr>
          <p:cNvPr id="22" name="Textfeld 21">
            <a:extLst>
              <a:ext uri="{FF2B5EF4-FFF2-40B4-BE49-F238E27FC236}">
                <a16:creationId xmlns:a16="http://schemas.microsoft.com/office/drawing/2014/main" id="{D47DDDFB-2CEE-E048-8FB0-77A4E752B81A}"/>
              </a:ext>
            </a:extLst>
          </p:cNvPr>
          <p:cNvSpPr txBox="1"/>
          <p:nvPr/>
        </p:nvSpPr>
        <p:spPr>
          <a:xfrm>
            <a:off x="744076" y="1411490"/>
            <a:ext cx="2068726" cy="153888"/>
          </a:xfrm>
          <a:prstGeom prst="rect">
            <a:avLst/>
          </a:prstGeom>
          <a:noFill/>
        </p:spPr>
        <p:txBody>
          <a:bodyPr wrap="square" lIns="0" tIns="0" rIns="0" bIns="0" rtlCol="0">
            <a:spAutoFit/>
          </a:bodyPr>
          <a:lstStyle/>
          <a:p>
            <a:r>
              <a:rPr lang="de-DE" sz="1000" dirty="0">
                <a:latin typeface="Roboto Light" panose="02000000000000000000" pitchFamily="2" charset="0"/>
                <a:ea typeface="Roboto Light" panose="02000000000000000000" pitchFamily="2" charset="0"/>
                <a:cs typeface="Kanit SemiBold" pitchFamily="2" charset="-34"/>
              </a:rPr>
              <a:t> Transformationslotse und </a:t>
            </a:r>
            <a:r>
              <a:rPr lang="de-DE" sz="1000" dirty="0" err="1">
                <a:latin typeface="Roboto Light" panose="02000000000000000000" pitchFamily="2" charset="0"/>
                <a:ea typeface="Roboto Light" panose="02000000000000000000" pitchFamily="2" charset="0"/>
                <a:cs typeface="Kanit SemiBold" pitchFamily="2" charset="-34"/>
              </a:rPr>
              <a:t>Anpacker</a:t>
            </a:r>
            <a:endParaRPr lang="de-DE" sz="1000" dirty="0">
              <a:latin typeface="Roboto Light" panose="02000000000000000000" pitchFamily="2" charset="0"/>
              <a:ea typeface="Roboto Light" panose="02000000000000000000" pitchFamily="2" charset="0"/>
              <a:cs typeface="Kanit SemiBold" pitchFamily="2" charset="-34"/>
            </a:endParaRPr>
          </a:p>
        </p:txBody>
      </p:sp>
      <p:sp>
        <p:nvSpPr>
          <p:cNvPr id="25" name="Textfeld 24">
            <a:extLst>
              <a:ext uri="{FF2B5EF4-FFF2-40B4-BE49-F238E27FC236}">
                <a16:creationId xmlns:a16="http://schemas.microsoft.com/office/drawing/2014/main" id="{0E4218DA-B800-F949-90E2-97B2766F1DBB}"/>
              </a:ext>
            </a:extLst>
          </p:cNvPr>
          <p:cNvSpPr txBox="1"/>
          <p:nvPr/>
        </p:nvSpPr>
        <p:spPr>
          <a:xfrm>
            <a:off x="518219" y="7862461"/>
            <a:ext cx="2992362" cy="1631216"/>
          </a:xfrm>
          <a:prstGeom prst="rect">
            <a:avLst/>
          </a:prstGeom>
          <a:noFill/>
        </p:spPr>
        <p:txBody>
          <a:bodyPr wrap="square" rtlCol="0">
            <a:spAutoFit/>
          </a:bodyPr>
          <a:lstStyle/>
          <a:p>
            <a:r>
              <a:rPr lang="en" sz="2000" b="1" i="1" dirty="0">
                <a:solidFill>
                  <a:srgbClr val="FFCC00"/>
                </a:solidFill>
                <a:latin typeface="Kanit SemiBold" pitchFamily="2" charset="-34"/>
                <a:cs typeface="Kanit SemiBold" pitchFamily="2" charset="-34"/>
              </a:rPr>
              <a:t>“If you always do, what you always did,</a:t>
            </a:r>
          </a:p>
          <a:p>
            <a:r>
              <a:rPr lang="en" sz="2000" b="1" i="1" dirty="0">
                <a:solidFill>
                  <a:srgbClr val="FFCC00"/>
                </a:solidFill>
                <a:latin typeface="Kanit SemiBold" pitchFamily="2" charset="-34"/>
                <a:cs typeface="Kanit SemiBold" pitchFamily="2" charset="-34"/>
              </a:rPr>
              <a:t>you will get. </a:t>
            </a:r>
          </a:p>
          <a:p>
            <a:r>
              <a:rPr lang="en" sz="2000" b="1" i="1" dirty="0">
                <a:solidFill>
                  <a:srgbClr val="FFCC00"/>
                </a:solidFill>
                <a:latin typeface="Kanit SemiBold" pitchFamily="2" charset="-34"/>
                <a:cs typeface="Kanit SemiBold" pitchFamily="2" charset="-34"/>
              </a:rPr>
              <a:t>what you always got!“</a:t>
            </a:r>
            <a:endParaRPr lang="de-DE" sz="2000" dirty="0"/>
          </a:p>
          <a:p>
            <a:r>
              <a:rPr lang="en" sz="2000" b="1" i="1" dirty="0">
                <a:solidFill>
                  <a:srgbClr val="FFCC00"/>
                </a:solidFill>
                <a:latin typeface="Kanit SemiBold" pitchFamily="2" charset="-34"/>
                <a:cs typeface="Kanit SemiBold" pitchFamily="2" charset="-34"/>
              </a:rPr>
              <a:t> </a:t>
            </a:r>
          </a:p>
        </p:txBody>
      </p:sp>
      <p:sp>
        <p:nvSpPr>
          <p:cNvPr id="27" name="Textfeld 26">
            <a:extLst>
              <a:ext uri="{FF2B5EF4-FFF2-40B4-BE49-F238E27FC236}">
                <a16:creationId xmlns:a16="http://schemas.microsoft.com/office/drawing/2014/main" id="{9E7F88A0-D0F1-5D4D-BA2C-8DDE24B1795A}"/>
              </a:ext>
            </a:extLst>
          </p:cNvPr>
          <p:cNvSpPr txBox="1"/>
          <p:nvPr/>
        </p:nvSpPr>
        <p:spPr>
          <a:xfrm>
            <a:off x="3099836" y="664402"/>
            <a:ext cx="3852789" cy="323165"/>
          </a:xfrm>
          <a:prstGeom prst="rect">
            <a:avLst/>
          </a:prstGeom>
          <a:noFill/>
        </p:spPr>
        <p:txBody>
          <a:bodyPr wrap="square" rtlCol="0">
            <a:spAutoFit/>
          </a:bodyPr>
          <a:lstStyle/>
          <a:p>
            <a:pPr algn="r"/>
            <a:r>
              <a:rPr lang="de-DE" sz="1500" b="1" dirty="0">
                <a:solidFill>
                  <a:schemeClr val="bg1"/>
                </a:solidFill>
                <a:latin typeface="Kanit SemiBold" pitchFamily="2" charset="-34"/>
                <a:cs typeface="Kanit SemiBold" pitchFamily="2" charset="-34"/>
              </a:rPr>
              <a:t>Inspirierend. Erfahren. Stärkend. </a:t>
            </a:r>
          </a:p>
        </p:txBody>
      </p:sp>
      <p:sp>
        <p:nvSpPr>
          <p:cNvPr id="28" name="Textfeld 27">
            <a:extLst>
              <a:ext uri="{FF2B5EF4-FFF2-40B4-BE49-F238E27FC236}">
                <a16:creationId xmlns:a16="http://schemas.microsoft.com/office/drawing/2014/main" id="{059F8C4B-B58C-554A-8389-EE5F93814643}"/>
              </a:ext>
            </a:extLst>
          </p:cNvPr>
          <p:cNvSpPr txBox="1"/>
          <p:nvPr/>
        </p:nvSpPr>
        <p:spPr>
          <a:xfrm>
            <a:off x="753644" y="9999373"/>
            <a:ext cx="2089150" cy="256480"/>
          </a:xfrm>
          <a:prstGeom prst="rect">
            <a:avLst/>
          </a:prstGeom>
          <a:noFill/>
        </p:spPr>
        <p:txBody>
          <a:bodyPr wrap="square" lIns="0" tIns="0" rIns="0" bIns="0" rtlCol="0">
            <a:spAutoFit/>
          </a:bodyPr>
          <a:lstStyle/>
          <a:p>
            <a:pPr>
              <a:lnSpc>
                <a:spcPts val="960"/>
              </a:lnSpc>
            </a:pPr>
            <a:r>
              <a:rPr lang="de-DE" sz="900" b="1" dirty="0">
                <a:latin typeface="Roboto Light" panose="02000000000000000000" pitchFamily="2" charset="0"/>
                <a:ea typeface="Roboto Light" panose="02000000000000000000" pitchFamily="2" charset="0"/>
                <a:cs typeface="Roboto" panose="02000000000000000000" pitchFamily="2" charset="0"/>
              </a:rPr>
              <a:t>Sie möchten Frank persönlich </a:t>
            </a:r>
            <a:br>
              <a:rPr lang="de-DE" sz="900" b="1" dirty="0">
                <a:latin typeface="Roboto Light" panose="02000000000000000000" pitchFamily="2" charset="0"/>
                <a:ea typeface="Roboto Light" panose="02000000000000000000" pitchFamily="2" charset="0"/>
                <a:cs typeface="Roboto" panose="02000000000000000000" pitchFamily="2" charset="0"/>
              </a:rPr>
            </a:br>
            <a:r>
              <a:rPr lang="de-DE" sz="900" b="1" dirty="0">
                <a:latin typeface="Roboto Light" panose="02000000000000000000" pitchFamily="2" charset="0"/>
                <a:ea typeface="Roboto Light" panose="02000000000000000000" pitchFamily="2" charset="0"/>
                <a:cs typeface="Roboto" panose="02000000000000000000" pitchFamily="2" charset="0"/>
              </a:rPr>
              <a:t>kennenlernen oder mehr erfahren?</a:t>
            </a:r>
          </a:p>
        </p:txBody>
      </p:sp>
      <p:sp>
        <p:nvSpPr>
          <p:cNvPr id="29" name="Textfeld 28">
            <a:extLst>
              <a:ext uri="{FF2B5EF4-FFF2-40B4-BE49-F238E27FC236}">
                <a16:creationId xmlns:a16="http://schemas.microsoft.com/office/drawing/2014/main" id="{7AF46429-C494-F745-AC48-BC570D54261B}"/>
              </a:ext>
            </a:extLst>
          </p:cNvPr>
          <p:cNvSpPr txBox="1"/>
          <p:nvPr/>
        </p:nvSpPr>
        <p:spPr>
          <a:xfrm>
            <a:off x="2969292" y="9999373"/>
            <a:ext cx="4090539" cy="276999"/>
          </a:xfrm>
          <a:prstGeom prst="rect">
            <a:avLst/>
          </a:prstGeom>
          <a:noFill/>
        </p:spPr>
        <p:txBody>
          <a:bodyPr wrap="square" lIns="0" tIns="0" rIns="0" bIns="0" rtlCol="0">
            <a:spAutoFit/>
          </a:bodyPr>
          <a:lstStyle/>
          <a:p>
            <a:r>
              <a:rPr lang="de-DE" sz="900" b="1" dirty="0">
                <a:latin typeface="Roboto Light" panose="02000000000000000000" pitchFamily="2" charset="0"/>
                <a:ea typeface="Roboto Light" panose="02000000000000000000" pitchFamily="2" charset="0"/>
              </a:rPr>
              <a:t>Kontaktieren Sie uns gerne:</a:t>
            </a:r>
          </a:p>
          <a:p>
            <a:r>
              <a:rPr lang="de-DE" sz="900" b="1" dirty="0" err="1">
                <a:latin typeface="Roboto Light" panose="02000000000000000000" pitchFamily="2" charset="0"/>
                <a:ea typeface="Roboto Light" panose="02000000000000000000" pitchFamily="2" charset="0"/>
              </a:rPr>
              <a:t>info@b-hero.de</a:t>
            </a:r>
            <a:r>
              <a:rPr lang="de-DE" sz="900" b="1" dirty="0">
                <a:latin typeface="Roboto Light" panose="02000000000000000000" pitchFamily="2" charset="0"/>
                <a:ea typeface="Roboto Light" panose="02000000000000000000" pitchFamily="2" charset="0"/>
              </a:rPr>
              <a:t> | Tel.: +49 151 40518340 | </a:t>
            </a:r>
            <a:r>
              <a:rPr lang="de-DE" sz="900" b="1" dirty="0" err="1">
                <a:latin typeface="Roboto Light" panose="02000000000000000000" pitchFamily="2" charset="0"/>
                <a:ea typeface="Roboto Light" panose="02000000000000000000" pitchFamily="2" charset="0"/>
              </a:rPr>
              <a:t>www.b-hero.de</a:t>
            </a:r>
            <a:endParaRPr lang="de-DE" sz="900" b="1" dirty="0">
              <a:latin typeface="Roboto Light" panose="02000000000000000000" pitchFamily="2" charset="0"/>
              <a:ea typeface="Roboto Light" panose="02000000000000000000" pitchFamily="2" charset="0"/>
            </a:endParaRPr>
          </a:p>
        </p:txBody>
      </p:sp>
      <p:pic>
        <p:nvPicPr>
          <p:cNvPr id="31" name="Grafik 30">
            <a:extLst>
              <a:ext uri="{FF2B5EF4-FFF2-40B4-BE49-F238E27FC236}">
                <a16:creationId xmlns:a16="http://schemas.microsoft.com/office/drawing/2014/main" id="{188E9D97-4EE0-C247-9F6F-73DC98E63E31}"/>
              </a:ext>
            </a:extLst>
          </p:cNvPr>
          <p:cNvPicPr>
            <a:picLocks noChangeAspect="1"/>
          </p:cNvPicPr>
          <p:nvPr/>
        </p:nvPicPr>
        <p:blipFill>
          <a:blip r:embed="rId3"/>
          <a:stretch>
            <a:fillRect/>
          </a:stretch>
        </p:blipFill>
        <p:spPr>
          <a:xfrm rot="5400000">
            <a:off x="3717673" y="-3725200"/>
            <a:ext cx="124326" cy="7559681"/>
          </a:xfrm>
          <a:prstGeom prst="rect">
            <a:avLst/>
          </a:prstGeom>
        </p:spPr>
      </p:pic>
      <p:pic>
        <p:nvPicPr>
          <p:cNvPr id="23" name="Grafik 22">
            <a:extLst>
              <a:ext uri="{FF2B5EF4-FFF2-40B4-BE49-F238E27FC236}">
                <a16:creationId xmlns:a16="http://schemas.microsoft.com/office/drawing/2014/main" id="{CC44D568-61C8-0140-AA2B-3C041DAADB14}"/>
              </a:ext>
            </a:extLst>
          </p:cNvPr>
          <p:cNvPicPr>
            <a:picLocks noChangeAspect="1"/>
          </p:cNvPicPr>
          <p:nvPr/>
        </p:nvPicPr>
        <p:blipFill>
          <a:blip r:embed="rId4"/>
          <a:stretch>
            <a:fillRect/>
          </a:stretch>
        </p:blipFill>
        <p:spPr>
          <a:xfrm>
            <a:off x="2812802" y="2281803"/>
            <a:ext cx="545627" cy="584601"/>
          </a:xfrm>
          <a:prstGeom prst="rect">
            <a:avLst/>
          </a:prstGeom>
        </p:spPr>
      </p:pic>
      <p:pic>
        <p:nvPicPr>
          <p:cNvPr id="40" name="Grafik 39">
            <a:hlinkClick r:id="rId5"/>
            <a:extLst>
              <a:ext uri="{FF2B5EF4-FFF2-40B4-BE49-F238E27FC236}">
                <a16:creationId xmlns:a16="http://schemas.microsoft.com/office/drawing/2014/main" id="{90B38A83-A00E-9A44-BB78-3197C4F7A6F0}"/>
              </a:ext>
            </a:extLst>
          </p:cNvPr>
          <p:cNvPicPr>
            <a:picLocks noChangeAspect="1"/>
          </p:cNvPicPr>
          <p:nvPr/>
        </p:nvPicPr>
        <p:blipFill>
          <a:blip r:embed="rId6"/>
          <a:stretch>
            <a:fillRect/>
          </a:stretch>
        </p:blipFill>
        <p:spPr>
          <a:xfrm>
            <a:off x="2295699" y="3268331"/>
            <a:ext cx="197817" cy="197817"/>
          </a:xfrm>
          <a:prstGeom prst="rect">
            <a:avLst/>
          </a:prstGeom>
        </p:spPr>
      </p:pic>
      <p:pic>
        <p:nvPicPr>
          <p:cNvPr id="3" name="Grafik 2" descr="Ein Bild, das Tisch enthält.&#10;&#10;Automatisch generierte Beschreibung">
            <a:extLst>
              <a:ext uri="{FF2B5EF4-FFF2-40B4-BE49-F238E27FC236}">
                <a16:creationId xmlns:a16="http://schemas.microsoft.com/office/drawing/2014/main" id="{DBFAFA4E-DAF9-BA4F-9597-9D17853BDCED}"/>
              </a:ext>
            </a:extLst>
          </p:cNvPr>
          <p:cNvPicPr>
            <a:picLocks noChangeAspect="1"/>
          </p:cNvPicPr>
          <p:nvPr/>
        </p:nvPicPr>
        <p:blipFill>
          <a:blip r:embed="rId7"/>
          <a:stretch>
            <a:fillRect/>
          </a:stretch>
        </p:blipFill>
        <p:spPr>
          <a:xfrm>
            <a:off x="6014853" y="6464428"/>
            <a:ext cx="704924" cy="704924"/>
          </a:xfrm>
          <a:prstGeom prst="rect">
            <a:avLst/>
          </a:prstGeom>
        </p:spPr>
      </p:pic>
      <p:pic>
        <p:nvPicPr>
          <p:cNvPr id="4" name="Grafik 3">
            <a:extLst>
              <a:ext uri="{FF2B5EF4-FFF2-40B4-BE49-F238E27FC236}">
                <a16:creationId xmlns:a16="http://schemas.microsoft.com/office/drawing/2014/main" id="{D10A59EF-9684-BA6D-606D-D29B319ABA52}"/>
              </a:ext>
            </a:extLst>
          </p:cNvPr>
          <p:cNvPicPr>
            <a:picLocks noChangeAspect="1"/>
          </p:cNvPicPr>
          <p:nvPr/>
        </p:nvPicPr>
        <p:blipFill rotWithShape="1">
          <a:blip r:embed="rId8"/>
          <a:srcRect b="26281"/>
          <a:stretch/>
        </p:blipFill>
        <p:spPr>
          <a:xfrm>
            <a:off x="607050" y="277267"/>
            <a:ext cx="777250" cy="728076"/>
          </a:xfrm>
          <a:prstGeom prst="rect">
            <a:avLst/>
          </a:prstGeom>
        </p:spPr>
      </p:pic>
      <p:sp>
        <p:nvSpPr>
          <p:cNvPr id="2" name="Textfeld 1">
            <a:extLst>
              <a:ext uri="{FF2B5EF4-FFF2-40B4-BE49-F238E27FC236}">
                <a16:creationId xmlns:a16="http://schemas.microsoft.com/office/drawing/2014/main" id="{235B8E10-9F66-6E31-DD9B-3D1FA9B3EFDF}"/>
              </a:ext>
            </a:extLst>
          </p:cNvPr>
          <p:cNvSpPr txBox="1"/>
          <p:nvPr/>
        </p:nvSpPr>
        <p:spPr>
          <a:xfrm>
            <a:off x="1456450" y="493043"/>
            <a:ext cx="2382525" cy="553998"/>
          </a:xfrm>
          <a:prstGeom prst="rect">
            <a:avLst/>
          </a:prstGeom>
          <a:noFill/>
        </p:spPr>
        <p:txBody>
          <a:bodyPr wrap="square" lIns="0" tIns="0" rIns="0" bIns="0" rtlCol="0">
            <a:spAutoFit/>
          </a:bodyPr>
          <a:lstStyle/>
          <a:p>
            <a:r>
              <a:rPr lang="de-DE" sz="3600" b="1" dirty="0">
                <a:latin typeface="Roboto" panose="02000000000000000000" pitchFamily="2" charset="0"/>
                <a:ea typeface="Roboto" panose="02000000000000000000" pitchFamily="2" charset="0"/>
                <a:cs typeface="Roboto" panose="02000000000000000000" pitchFamily="2" charset="0"/>
              </a:rPr>
              <a:t>b-</a:t>
            </a:r>
            <a:r>
              <a:rPr lang="de-DE" sz="3600" b="1" dirty="0" err="1">
                <a:latin typeface="Roboto" panose="02000000000000000000" pitchFamily="2" charset="0"/>
                <a:ea typeface="Roboto" panose="02000000000000000000" pitchFamily="2" charset="0"/>
                <a:cs typeface="Roboto" panose="02000000000000000000" pitchFamily="2" charset="0"/>
              </a:rPr>
              <a:t>hero</a:t>
            </a:r>
            <a:endParaRPr lang="de-DE" sz="3600" b="1" dirty="0">
              <a:latin typeface="Roboto" panose="02000000000000000000" pitchFamily="2" charset="0"/>
              <a:ea typeface="Roboto" panose="02000000000000000000" pitchFamily="2" charset="0"/>
              <a:cs typeface="Roboto" panose="02000000000000000000" pitchFamily="2" charset="0"/>
            </a:endParaRPr>
          </a:p>
        </p:txBody>
      </p:sp>
      <p:sp>
        <p:nvSpPr>
          <p:cNvPr id="6" name="Textfeld 5">
            <a:extLst>
              <a:ext uri="{FF2B5EF4-FFF2-40B4-BE49-F238E27FC236}">
                <a16:creationId xmlns:a16="http://schemas.microsoft.com/office/drawing/2014/main" id="{01DAE2EE-3711-5633-0DE8-60317BEFE35F}"/>
              </a:ext>
            </a:extLst>
          </p:cNvPr>
          <p:cNvSpPr txBox="1"/>
          <p:nvPr/>
        </p:nvSpPr>
        <p:spPr>
          <a:xfrm>
            <a:off x="-3145536" y="4828032"/>
            <a:ext cx="184731" cy="369332"/>
          </a:xfrm>
          <a:prstGeom prst="rect">
            <a:avLst/>
          </a:prstGeom>
          <a:noFill/>
        </p:spPr>
        <p:txBody>
          <a:bodyPr wrap="none" rtlCol="0">
            <a:spAutoFit/>
          </a:bodyPr>
          <a:lstStyle/>
          <a:p>
            <a:endParaRPr lang="de-DE"/>
          </a:p>
        </p:txBody>
      </p:sp>
      <p:pic>
        <p:nvPicPr>
          <p:cNvPr id="11" name="Grafik 10" descr="Ein Bild, das Menschliches Gesicht, Person, Kleidung, Brille enthält.&#10;&#10;Automatisch generierte Beschreibung">
            <a:extLst>
              <a:ext uri="{FF2B5EF4-FFF2-40B4-BE49-F238E27FC236}">
                <a16:creationId xmlns:a16="http://schemas.microsoft.com/office/drawing/2014/main" id="{3A754049-D210-8C53-E6BC-561826D6A7EC}"/>
              </a:ext>
            </a:extLst>
          </p:cNvPr>
          <p:cNvPicPr>
            <a:picLocks noChangeAspect="1"/>
          </p:cNvPicPr>
          <p:nvPr/>
        </p:nvPicPr>
        <p:blipFill rotWithShape="1">
          <a:blip r:embed="rId9"/>
          <a:srcRect l="19115" r="15768"/>
          <a:stretch/>
        </p:blipFill>
        <p:spPr>
          <a:xfrm>
            <a:off x="719136" y="2241877"/>
            <a:ext cx="1438526" cy="1472749"/>
          </a:xfrm>
          <a:prstGeom prst="rect">
            <a:avLst/>
          </a:prstGeom>
        </p:spPr>
      </p:pic>
      <p:pic>
        <p:nvPicPr>
          <p:cNvPr id="16" name="Grafik 15">
            <a:extLst>
              <a:ext uri="{FF2B5EF4-FFF2-40B4-BE49-F238E27FC236}">
                <a16:creationId xmlns:a16="http://schemas.microsoft.com/office/drawing/2014/main" id="{2E21CFDA-CBB7-A587-86CB-ED2DAF4B92DC}"/>
              </a:ext>
            </a:extLst>
          </p:cNvPr>
          <p:cNvPicPr>
            <a:picLocks noChangeAspect="1"/>
          </p:cNvPicPr>
          <p:nvPr/>
        </p:nvPicPr>
        <p:blipFill rotWithShape="1">
          <a:blip r:embed="rId10"/>
          <a:srcRect t="7447" b="8254"/>
          <a:stretch/>
        </p:blipFill>
        <p:spPr>
          <a:xfrm>
            <a:off x="4528608" y="7470221"/>
            <a:ext cx="1838707" cy="2064401"/>
          </a:xfrm>
          <a:prstGeom prst="rect">
            <a:avLst/>
          </a:prstGeom>
        </p:spPr>
      </p:pic>
      <p:pic>
        <p:nvPicPr>
          <p:cNvPr id="9" name="Grafik 8">
            <a:hlinkClick r:id="rId11"/>
            <a:extLst>
              <a:ext uri="{FF2B5EF4-FFF2-40B4-BE49-F238E27FC236}">
                <a16:creationId xmlns:a16="http://schemas.microsoft.com/office/drawing/2014/main" id="{A48CD98D-B5DC-3DB2-7B12-06FE3417FB6B}"/>
              </a:ext>
            </a:extLst>
          </p:cNvPr>
          <p:cNvPicPr>
            <a:picLocks noChangeAspect="1"/>
          </p:cNvPicPr>
          <p:nvPr/>
        </p:nvPicPr>
        <p:blipFill>
          <a:blip r:embed="rId12"/>
          <a:stretch>
            <a:fillRect/>
          </a:stretch>
        </p:blipFill>
        <p:spPr>
          <a:xfrm>
            <a:off x="2298596" y="3521976"/>
            <a:ext cx="197817" cy="197817"/>
          </a:xfrm>
          <a:prstGeom prst="rect">
            <a:avLst/>
          </a:prstGeom>
        </p:spPr>
      </p:pic>
    </p:spTree>
    <p:extLst>
      <p:ext uri="{BB962C8B-B14F-4D97-AF65-F5344CB8AC3E}">
        <p14:creationId xmlns:p14="http://schemas.microsoft.com/office/powerpoint/2010/main" val="3883332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21">
            <a:extLst>
              <a:ext uri="{FF2B5EF4-FFF2-40B4-BE49-F238E27FC236}">
                <a16:creationId xmlns:a16="http://schemas.microsoft.com/office/drawing/2014/main" id="{D47DDDFB-2CEE-E048-8FB0-77A4E752B81A}"/>
              </a:ext>
            </a:extLst>
          </p:cNvPr>
          <p:cNvSpPr txBox="1"/>
          <p:nvPr/>
        </p:nvSpPr>
        <p:spPr>
          <a:xfrm>
            <a:off x="4867538" y="430778"/>
            <a:ext cx="1919748" cy="153888"/>
          </a:xfrm>
          <a:prstGeom prst="rect">
            <a:avLst/>
          </a:prstGeom>
          <a:noFill/>
        </p:spPr>
        <p:txBody>
          <a:bodyPr wrap="square" lIns="0" tIns="0" rIns="0" bIns="0" rtlCol="0">
            <a:spAutoFit/>
          </a:bodyPr>
          <a:lstStyle/>
          <a:p>
            <a:pPr algn="r"/>
            <a:r>
              <a:rPr lang="de-DE" sz="1000" dirty="0">
                <a:solidFill>
                  <a:srgbClr val="FECC02"/>
                </a:solidFill>
                <a:latin typeface="Roboto Light" panose="02000000000000000000" pitchFamily="2" charset="0"/>
                <a:ea typeface="Roboto Light" panose="02000000000000000000" pitchFamily="2" charset="0"/>
                <a:cs typeface="Kanit SemiBold" pitchFamily="2" charset="-34"/>
              </a:rPr>
              <a:t>Profil</a:t>
            </a:r>
          </a:p>
        </p:txBody>
      </p:sp>
      <p:sp>
        <p:nvSpPr>
          <p:cNvPr id="27" name="Textfeld 26">
            <a:extLst>
              <a:ext uri="{FF2B5EF4-FFF2-40B4-BE49-F238E27FC236}">
                <a16:creationId xmlns:a16="http://schemas.microsoft.com/office/drawing/2014/main" id="{9E7F88A0-D0F1-5D4D-BA2C-8DDE24B1795A}"/>
              </a:ext>
            </a:extLst>
          </p:cNvPr>
          <p:cNvSpPr txBox="1"/>
          <p:nvPr/>
        </p:nvSpPr>
        <p:spPr>
          <a:xfrm>
            <a:off x="2923951" y="598755"/>
            <a:ext cx="3852789" cy="230832"/>
          </a:xfrm>
          <a:prstGeom prst="rect">
            <a:avLst/>
          </a:prstGeom>
          <a:noFill/>
        </p:spPr>
        <p:txBody>
          <a:bodyPr wrap="square" lIns="0" tIns="0" rIns="0" bIns="0" rtlCol="0">
            <a:spAutoFit/>
          </a:bodyPr>
          <a:lstStyle/>
          <a:p>
            <a:pPr algn="r"/>
            <a:r>
              <a:rPr lang="de-DE" sz="1500" b="1" dirty="0">
                <a:solidFill>
                  <a:srgbClr val="FECC02"/>
                </a:solidFill>
                <a:latin typeface="Kanit SemiBold" pitchFamily="2" charset="-34"/>
                <a:cs typeface="Kanit SemiBold" pitchFamily="2" charset="-34"/>
              </a:rPr>
              <a:t>Frank Lotz </a:t>
            </a:r>
          </a:p>
        </p:txBody>
      </p:sp>
      <p:cxnSp>
        <p:nvCxnSpPr>
          <p:cNvPr id="3" name="Gerader Verbinder 2">
            <a:extLst>
              <a:ext uri="{FF2B5EF4-FFF2-40B4-BE49-F238E27FC236}">
                <a16:creationId xmlns:a16="http://schemas.microsoft.com/office/drawing/2014/main" id="{1FD40FA6-3B59-4C96-A5DE-DD666F021CF7}"/>
              </a:ext>
            </a:extLst>
          </p:cNvPr>
          <p:cNvCxnSpPr>
            <a:cxnSpLocks/>
          </p:cNvCxnSpPr>
          <p:nvPr/>
        </p:nvCxnSpPr>
        <p:spPr>
          <a:xfrm>
            <a:off x="1384300" y="913786"/>
            <a:ext cx="5402986" cy="6525"/>
          </a:xfrm>
          <a:prstGeom prst="line">
            <a:avLst/>
          </a:prstGeom>
          <a:ln w="19050">
            <a:solidFill>
              <a:srgbClr val="3AB9CE"/>
            </a:solidFill>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1BAFFE1F-F37B-455C-9174-781F2C35C7D8}"/>
              </a:ext>
            </a:extLst>
          </p:cNvPr>
          <p:cNvSpPr txBox="1"/>
          <p:nvPr/>
        </p:nvSpPr>
        <p:spPr>
          <a:xfrm>
            <a:off x="719137" y="1056378"/>
            <a:ext cx="2989262" cy="2654573"/>
          </a:xfrm>
          <a:prstGeom prst="rect">
            <a:avLst/>
          </a:prstGeom>
          <a:noFill/>
        </p:spPr>
        <p:txBody>
          <a:bodyPr wrap="square" lIns="0" tIns="0" rIns="0" bIns="0" rtlCol="0">
            <a:spAutoFit/>
          </a:bodyPr>
          <a:lstStyle/>
          <a:p>
            <a:pPr>
              <a:lnSpc>
                <a:spcPts val="1280"/>
              </a:lnSpc>
            </a:pPr>
            <a:r>
              <a:rPr lang="de-DE" sz="1000" b="1" dirty="0">
                <a:latin typeface="Kanit SemiBold" pitchFamily="2" charset="-34"/>
                <a:cs typeface="Kanit SemiBold" pitchFamily="2" charset="-34"/>
              </a:rPr>
              <a:t>Professioneller Hintergrund</a:t>
            </a:r>
          </a:p>
          <a:p>
            <a:pPr>
              <a:lnSpc>
                <a:spcPts val="1280"/>
              </a:lnSpc>
            </a:pPr>
            <a:endParaRPr lang="de-DE" sz="1000" b="1" dirty="0">
              <a:latin typeface="Kanit SemiBold" pitchFamily="2" charset="-34"/>
              <a:cs typeface="Kanit SemiBold" pitchFamily="2" charset="-34"/>
            </a:endParaRPr>
          </a:p>
          <a:p>
            <a:pPr>
              <a:lnSpc>
                <a:spcPts val="1280"/>
              </a:lnSpc>
            </a:pPr>
            <a:r>
              <a:rPr lang="de-DE" sz="1000" b="1" dirty="0">
                <a:latin typeface="Kanit SemiBold" pitchFamily="2" charset="-34"/>
                <a:cs typeface="Kanit SemiBold" pitchFamily="2" charset="-34"/>
              </a:rPr>
              <a:t>Projekte und Verantwortlichkeiten</a:t>
            </a:r>
          </a:p>
          <a:p>
            <a:pPr>
              <a:lnSpc>
                <a:spcPts val="1280"/>
              </a:lnSpc>
            </a:pPr>
            <a:r>
              <a:rPr lang="de-DE" sz="900" b="1" dirty="0">
                <a:latin typeface="Roboto Light" panose="02000000000000000000" pitchFamily="2" charset="0"/>
                <a:ea typeface="Roboto Light" panose="02000000000000000000" pitchFamily="2" charset="0"/>
                <a:cs typeface="Kanit Light" pitchFamily="2" charset="-34"/>
              </a:rPr>
              <a:t>Führungskräftebeurteilung im Mittelstand </a:t>
            </a:r>
            <a:r>
              <a:rPr lang="de-DE" sz="900" dirty="0">
                <a:latin typeface="Roboto Light" panose="02000000000000000000" pitchFamily="2" charset="0"/>
                <a:ea typeface="Roboto Light" panose="02000000000000000000" pitchFamily="2" charset="0"/>
                <a:cs typeface="Kanit Light" pitchFamily="2" charset="-34"/>
              </a:rPr>
              <a:t>als Treiber der Veränderung in Lean </a:t>
            </a:r>
            <a:r>
              <a:rPr lang="de-DE" sz="900" dirty="0" err="1">
                <a:latin typeface="Roboto Light" panose="02000000000000000000" pitchFamily="2" charset="0"/>
                <a:ea typeface="Roboto Light" panose="02000000000000000000" pitchFamily="2" charset="0"/>
                <a:cs typeface="Kanit Light" pitchFamily="2" charset="-34"/>
              </a:rPr>
              <a:t>Journeys</a:t>
            </a:r>
            <a:br>
              <a:rPr lang="de-DE" sz="900" dirty="0">
                <a:latin typeface="Roboto Light" panose="02000000000000000000" pitchFamily="2" charset="0"/>
                <a:ea typeface="Roboto Light" panose="02000000000000000000" pitchFamily="2" charset="0"/>
                <a:cs typeface="Kanit Light" pitchFamily="2" charset="-34"/>
              </a:rPr>
            </a:br>
            <a:endParaRPr lang="de-DE" sz="900" dirty="0">
              <a:latin typeface="Roboto Light" panose="02000000000000000000" pitchFamily="2" charset="0"/>
              <a:ea typeface="Roboto Light" panose="02000000000000000000" pitchFamily="2" charset="0"/>
              <a:cs typeface="Kanit Light" pitchFamily="2" charset="-34"/>
            </a:endParaRPr>
          </a:p>
          <a:p>
            <a:pPr>
              <a:lnSpc>
                <a:spcPts val="1280"/>
              </a:lnSpc>
            </a:pPr>
            <a:r>
              <a:rPr lang="de-DE" sz="900" b="1" dirty="0">
                <a:latin typeface="Roboto Light" panose="02000000000000000000" pitchFamily="2" charset="0"/>
                <a:ea typeface="Roboto Light" panose="02000000000000000000" pitchFamily="2" charset="0"/>
                <a:cs typeface="Kanit Light" pitchFamily="2" charset="-34"/>
              </a:rPr>
              <a:t>Führungs- und Fachkräfte-Coaching  </a:t>
            </a:r>
            <a:r>
              <a:rPr lang="de-DE" sz="900" dirty="0">
                <a:latin typeface="Roboto Light" panose="02000000000000000000" pitchFamily="2" charset="0"/>
                <a:ea typeface="Roboto Light" panose="02000000000000000000" pitchFamily="2" charset="0"/>
                <a:cs typeface="Kanit Light" pitchFamily="2" charset="-34"/>
              </a:rPr>
              <a:t>mit besonderem Fokus auf nachhaltige Veränderung</a:t>
            </a:r>
            <a:br>
              <a:rPr lang="de-DE" sz="900" dirty="0">
                <a:latin typeface="Roboto Light" panose="02000000000000000000" pitchFamily="2" charset="0"/>
                <a:ea typeface="Roboto Light" panose="02000000000000000000" pitchFamily="2" charset="0"/>
                <a:cs typeface="Kanit Light" pitchFamily="2" charset="-34"/>
              </a:rPr>
            </a:br>
            <a:br>
              <a:rPr lang="de-DE" sz="900" dirty="0">
                <a:latin typeface="Roboto Light" panose="02000000000000000000" pitchFamily="2" charset="0"/>
                <a:ea typeface="Roboto Light" panose="02000000000000000000" pitchFamily="2" charset="0"/>
                <a:cs typeface="Kanit Light" pitchFamily="2" charset="-34"/>
              </a:rPr>
            </a:br>
            <a:r>
              <a:rPr lang="de-DE" sz="900" b="1" dirty="0">
                <a:latin typeface="Roboto Light" panose="02000000000000000000" pitchFamily="2" charset="0"/>
                <a:ea typeface="Roboto Light" panose="02000000000000000000" pitchFamily="2" charset="0"/>
                <a:cs typeface="Kanit Light" pitchFamily="2" charset="-34"/>
              </a:rPr>
              <a:t>Umsetzung und Begleitung von nachhaltigen Konzepten zur kontinuierlichen Verbesserung </a:t>
            </a:r>
            <a:r>
              <a:rPr lang="de-DE" sz="900" dirty="0">
                <a:latin typeface="Roboto Light" panose="02000000000000000000" pitchFamily="2" charset="0"/>
                <a:ea typeface="Roboto Light" panose="02000000000000000000" pitchFamily="2" charset="0"/>
                <a:cs typeface="Kanit Light" pitchFamily="2" charset="-34"/>
              </a:rPr>
              <a:t>in der Wirtschaft</a:t>
            </a:r>
            <a:endParaRPr lang="de-DE" sz="900" dirty="0">
              <a:latin typeface="Roboto" panose="02000000000000000000" pitchFamily="2" charset="0"/>
              <a:ea typeface="Roboto" panose="02000000000000000000" pitchFamily="2" charset="0"/>
              <a:cs typeface="Kanit SemiBold" pitchFamily="2" charset="-34"/>
            </a:endParaRPr>
          </a:p>
          <a:p>
            <a:pPr>
              <a:lnSpc>
                <a:spcPts val="1280"/>
              </a:lnSpc>
            </a:pPr>
            <a:br>
              <a:rPr lang="de-DE" sz="900" b="1" dirty="0">
                <a:latin typeface="Roboto" panose="02000000000000000000" pitchFamily="2" charset="0"/>
                <a:ea typeface="Roboto" panose="02000000000000000000" pitchFamily="2" charset="0"/>
                <a:cs typeface="Kanit SemiBold" pitchFamily="2" charset="-34"/>
              </a:rPr>
            </a:br>
            <a:r>
              <a:rPr lang="de-DE" sz="900" b="1" dirty="0">
                <a:latin typeface="Roboto" panose="02000000000000000000" pitchFamily="2" charset="0"/>
                <a:ea typeface="Roboto" panose="02000000000000000000" pitchFamily="2" charset="0"/>
                <a:cs typeface="Kanit SemiBold" pitchFamily="2" charset="-34"/>
              </a:rPr>
              <a:t>Referenzen</a:t>
            </a:r>
          </a:p>
          <a:p>
            <a:pPr>
              <a:lnSpc>
                <a:spcPts val="1280"/>
              </a:lnSpc>
            </a:pPr>
            <a:r>
              <a:rPr lang="de-DE" sz="900" dirty="0">
                <a:latin typeface="Roboto Light" panose="02000000000000000000" pitchFamily="2" charset="0"/>
                <a:ea typeface="Roboto Light" panose="02000000000000000000" pitchFamily="2" charset="0"/>
                <a:cs typeface="Kanit Light" pitchFamily="2" charset="-34"/>
              </a:rPr>
              <a:t>Bertelsmann Stiftung, Birkenstock Services, Saar Metall, WMF AG,  Carriere  </a:t>
            </a:r>
            <a:r>
              <a:rPr lang="de-DE" sz="900" dirty="0" err="1">
                <a:latin typeface="Roboto Light" panose="02000000000000000000" pitchFamily="2" charset="0"/>
                <a:ea typeface="Roboto Light" panose="02000000000000000000" pitchFamily="2" charset="0"/>
                <a:cs typeface="Kanit Light" pitchFamily="2" charset="-34"/>
              </a:rPr>
              <a:t>more</a:t>
            </a:r>
            <a:r>
              <a:rPr lang="de-DE" sz="900" dirty="0">
                <a:latin typeface="Roboto Light" panose="02000000000000000000" pitchFamily="2" charset="0"/>
                <a:ea typeface="Roboto Light" panose="02000000000000000000" pitchFamily="2" charset="0"/>
                <a:cs typeface="Kanit Light" pitchFamily="2" charset="-34"/>
              </a:rPr>
              <a:t>, TQM-</a:t>
            </a:r>
            <a:r>
              <a:rPr lang="de-DE" sz="900" dirty="0" err="1">
                <a:latin typeface="Roboto Light" panose="02000000000000000000" pitchFamily="2" charset="0"/>
                <a:ea typeface="Roboto Light" panose="02000000000000000000" pitchFamily="2" charset="0"/>
                <a:cs typeface="Kanit Light" pitchFamily="2" charset="-34"/>
              </a:rPr>
              <a:t>Akadmie</a:t>
            </a:r>
            <a:r>
              <a:rPr lang="de-DE" sz="900" dirty="0">
                <a:latin typeface="Roboto Light" panose="02000000000000000000" pitchFamily="2" charset="0"/>
                <a:ea typeface="Roboto Light" panose="02000000000000000000" pitchFamily="2" charset="0"/>
                <a:cs typeface="Kanit Light" pitchFamily="2" charset="-34"/>
              </a:rPr>
              <a:t>, WEKA-Akademie, FH Mainz, Lebenshilfe Lüneburg, Jobcenter Berlin.</a:t>
            </a:r>
          </a:p>
        </p:txBody>
      </p:sp>
      <p:sp>
        <p:nvSpPr>
          <p:cNvPr id="32" name="Textfeld 31">
            <a:extLst>
              <a:ext uri="{FF2B5EF4-FFF2-40B4-BE49-F238E27FC236}">
                <a16:creationId xmlns:a16="http://schemas.microsoft.com/office/drawing/2014/main" id="{DB588181-CF64-4E7B-B6F1-8DA89893E9E8}"/>
              </a:ext>
            </a:extLst>
          </p:cNvPr>
          <p:cNvSpPr txBox="1"/>
          <p:nvPr/>
        </p:nvSpPr>
        <p:spPr>
          <a:xfrm>
            <a:off x="3851276" y="1034068"/>
            <a:ext cx="3067754" cy="2268763"/>
          </a:xfrm>
          <a:prstGeom prst="rect">
            <a:avLst/>
          </a:prstGeom>
          <a:noFill/>
        </p:spPr>
        <p:txBody>
          <a:bodyPr wrap="square" lIns="0" tIns="0" rIns="0" bIns="0" rtlCol="0">
            <a:spAutoFit/>
          </a:bodyPr>
          <a:lstStyle/>
          <a:p>
            <a:pPr>
              <a:lnSpc>
                <a:spcPts val="1280"/>
              </a:lnSpc>
            </a:pPr>
            <a:r>
              <a:rPr lang="de-DE" sz="1000" b="1" dirty="0">
                <a:latin typeface="Kanit Light" pitchFamily="2" charset="-34"/>
                <a:ea typeface="Roboto Light" panose="02000000000000000000" pitchFamily="2" charset="0"/>
                <a:cs typeface="Kanit Light" pitchFamily="2" charset="-34"/>
              </a:rPr>
              <a:t>Zertifizierungen &amp; Weiterbildungen</a:t>
            </a:r>
          </a:p>
          <a:p>
            <a:pPr>
              <a:lnSpc>
                <a:spcPts val="1280"/>
              </a:lnSpc>
            </a:pPr>
            <a:endParaRPr lang="de-DE" sz="1000" b="1" dirty="0">
              <a:latin typeface="Kanit Light" pitchFamily="2" charset="-34"/>
              <a:ea typeface="Roboto Light" panose="02000000000000000000" pitchFamily="2" charset="0"/>
              <a:cs typeface="Kanit Light" pitchFamily="2" charset="-34"/>
            </a:endParaRPr>
          </a:p>
          <a:p>
            <a:pPr>
              <a:lnSpc>
                <a:spcPct val="107000"/>
              </a:lnSpc>
              <a:spcBef>
                <a:spcPts val="400"/>
              </a:spcBef>
              <a:tabLst>
                <a:tab pos="914400" algn="l"/>
              </a:tabLst>
            </a:pPr>
            <a:r>
              <a:rPr lang="de-DE" sz="900" b="1"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Natur- und </a:t>
            </a:r>
            <a:r>
              <a:rPr lang="de-DE" sz="900" b="1" dirty="0" err="1">
                <a:solidFill>
                  <a:srgbClr val="44546A"/>
                </a:solidFill>
                <a:latin typeface="Roboto Light" panose="02000000000000000000" pitchFamily="2" charset="0"/>
                <a:ea typeface="Roboto Light" panose="02000000000000000000" pitchFamily="2" charset="0"/>
                <a:cs typeface="Times New Roman" panose="02020603050405020304" pitchFamily="18" charset="0"/>
              </a:rPr>
              <a:t>Resilienztrainer</a:t>
            </a:r>
            <a:r>
              <a:rPr lang="de-DE" sz="900" b="1"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 		</a:t>
            </a:r>
            <a:br>
              <a:rPr lang="de-DE" sz="900" b="1"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br>
            <a:r>
              <a:rPr lang="de-DE" sz="900"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Deutsch Akademie für Waldbaden und Gesundheit</a:t>
            </a:r>
          </a:p>
          <a:p>
            <a:pPr>
              <a:lnSpc>
                <a:spcPct val="107000"/>
              </a:lnSpc>
              <a:spcBef>
                <a:spcPts val="400"/>
              </a:spcBef>
              <a:tabLst>
                <a:tab pos="914400" algn="l"/>
              </a:tabLst>
            </a:pPr>
            <a:r>
              <a:rPr lang="de-DE" sz="900" b="1"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Heldenreise 					</a:t>
            </a:r>
          </a:p>
          <a:p>
            <a:pPr>
              <a:lnSpc>
                <a:spcPct val="107000"/>
              </a:lnSpc>
              <a:spcBef>
                <a:spcPts val="400"/>
              </a:spcBef>
              <a:tabLst>
                <a:tab pos="914400" algn="l"/>
              </a:tabLst>
            </a:pPr>
            <a:r>
              <a:rPr lang="de-DE" sz="900"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Odenwald Institut</a:t>
            </a:r>
          </a:p>
          <a:p>
            <a:pPr>
              <a:lnSpc>
                <a:spcPct val="107000"/>
              </a:lnSpc>
              <a:spcBef>
                <a:spcPts val="400"/>
              </a:spcBef>
              <a:tabLst>
                <a:tab pos="914400" algn="l"/>
              </a:tabLst>
            </a:pPr>
            <a:r>
              <a:rPr lang="de-DE" sz="900" b="1" dirty="0" err="1">
                <a:solidFill>
                  <a:srgbClr val="44546A"/>
                </a:solidFill>
                <a:latin typeface="Roboto Light" panose="02000000000000000000" pitchFamily="2" charset="0"/>
                <a:ea typeface="Roboto Light" panose="02000000000000000000" pitchFamily="2" charset="0"/>
                <a:cs typeface="Times New Roman" panose="02020603050405020304" pitchFamily="18" charset="0"/>
              </a:rPr>
              <a:t>Effortless</a:t>
            </a:r>
            <a:r>
              <a:rPr lang="de-DE" sz="900" b="1"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 Coach Ausbildung			</a:t>
            </a:r>
          </a:p>
          <a:p>
            <a:pPr>
              <a:lnSpc>
                <a:spcPct val="107000"/>
              </a:lnSpc>
              <a:spcBef>
                <a:spcPts val="400"/>
              </a:spcBef>
              <a:tabLst>
                <a:tab pos="914400" algn="l"/>
              </a:tabLst>
            </a:pPr>
            <a:r>
              <a:rPr lang="de-DE" sz="900"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Prof. Dr. Christoph Maria Ravesloot </a:t>
            </a:r>
          </a:p>
          <a:p>
            <a:pPr>
              <a:lnSpc>
                <a:spcPct val="107000"/>
              </a:lnSpc>
              <a:spcBef>
                <a:spcPts val="400"/>
              </a:spcBef>
              <a:tabLst>
                <a:tab pos="914400" algn="l"/>
              </a:tabLst>
            </a:pPr>
            <a:r>
              <a:rPr lang="de-DE" sz="900" b="1"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Interactive Online Trainer				</a:t>
            </a:r>
          </a:p>
          <a:p>
            <a:pPr>
              <a:lnSpc>
                <a:spcPct val="107000"/>
              </a:lnSpc>
              <a:spcBef>
                <a:spcPts val="400"/>
              </a:spcBef>
              <a:tabLst>
                <a:tab pos="914400" algn="l"/>
              </a:tabLst>
            </a:pPr>
            <a:r>
              <a:rPr lang="de-DE" sz="900"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WEKA-Akademie</a:t>
            </a:r>
          </a:p>
          <a:p>
            <a:pPr>
              <a:lnSpc>
                <a:spcPct val="107000"/>
              </a:lnSpc>
              <a:spcBef>
                <a:spcPts val="400"/>
              </a:spcBef>
              <a:tabLst>
                <a:tab pos="914400" algn="l"/>
              </a:tabLst>
            </a:pPr>
            <a:r>
              <a:rPr lang="de-DE" sz="900" b="1"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Lean Six Sigma </a:t>
            </a:r>
            <a:r>
              <a:rPr lang="de-DE" sz="900" b="1" dirty="0" err="1">
                <a:solidFill>
                  <a:srgbClr val="44546A"/>
                </a:solidFill>
                <a:latin typeface="Roboto Light" panose="02000000000000000000" pitchFamily="2" charset="0"/>
                <a:ea typeface="Roboto Light" panose="02000000000000000000" pitchFamily="2" charset="0"/>
                <a:cs typeface="Times New Roman" panose="02020603050405020304" pitchFamily="18" charset="0"/>
              </a:rPr>
              <a:t>Blackbelt</a:t>
            </a:r>
            <a:r>
              <a:rPr lang="de-DE" sz="900" b="1"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 und Lean Master		</a:t>
            </a:r>
          </a:p>
          <a:p>
            <a:pPr>
              <a:lnSpc>
                <a:spcPct val="107000"/>
              </a:lnSpc>
              <a:spcBef>
                <a:spcPts val="400"/>
              </a:spcBef>
              <a:tabLst>
                <a:tab pos="914400" algn="l"/>
              </a:tabLst>
            </a:pPr>
            <a:r>
              <a:rPr lang="de-DE" sz="900" dirty="0">
                <a:solidFill>
                  <a:srgbClr val="44546A"/>
                </a:solidFill>
                <a:latin typeface="Roboto Light" panose="02000000000000000000" pitchFamily="2" charset="0"/>
                <a:ea typeface="Roboto Light" panose="02000000000000000000" pitchFamily="2" charset="0"/>
                <a:cs typeface="Times New Roman" panose="02020603050405020304" pitchFamily="18" charset="0"/>
              </a:rPr>
              <a:t>Q-Learning</a:t>
            </a:r>
          </a:p>
        </p:txBody>
      </p:sp>
      <p:sp>
        <p:nvSpPr>
          <p:cNvPr id="41" name="Textfeld 40">
            <a:extLst>
              <a:ext uri="{FF2B5EF4-FFF2-40B4-BE49-F238E27FC236}">
                <a16:creationId xmlns:a16="http://schemas.microsoft.com/office/drawing/2014/main" id="{B394C23F-DE3E-4854-9F1A-3E3307164EE4}"/>
              </a:ext>
            </a:extLst>
          </p:cNvPr>
          <p:cNvSpPr txBox="1"/>
          <p:nvPr/>
        </p:nvSpPr>
        <p:spPr>
          <a:xfrm>
            <a:off x="719707" y="5615191"/>
            <a:ext cx="6121400" cy="330219"/>
          </a:xfrm>
          <a:prstGeom prst="rect">
            <a:avLst/>
          </a:prstGeom>
          <a:noFill/>
        </p:spPr>
        <p:txBody>
          <a:bodyPr wrap="square" lIns="0" tIns="0" rIns="0" bIns="0" rtlCol="0">
            <a:spAutoFit/>
          </a:bodyPr>
          <a:lstStyle/>
          <a:p>
            <a:pPr>
              <a:lnSpc>
                <a:spcPts val="1280"/>
              </a:lnSpc>
            </a:pPr>
            <a:r>
              <a:rPr lang="de-DE" sz="1000" b="1" dirty="0">
                <a:latin typeface="Kanit SemiBold" pitchFamily="2" charset="-34"/>
                <a:cs typeface="Kanit SemiBold" pitchFamily="2" charset="-34"/>
              </a:rPr>
              <a:t>Weiterführendes</a:t>
            </a:r>
          </a:p>
          <a:p>
            <a:pPr>
              <a:lnSpc>
                <a:spcPts val="1280"/>
              </a:lnSpc>
            </a:pPr>
            <a:endParaRPr lang="de-DE" sz="1000" b="1" dirty="0">
              <a:latin typeface="Kanit SemiBold" pitchFamily="2" charset="-34"/>
              <a:cs typeface="Kanit SemiBold" pitchFamily="2" charset="-34"/>
            </a:endParaRPr>
          </a:p>
        </p:txBody>
      </p:sp>
      <p:sp>
        <p:nvSpPr>
          <p:cNvPr id="43" name="Textfeld 42">
            <a:extLst>
              <a:ext uri="{FF2B5EF4-FFF2-40B4-BE49-F238E27FC236}">
                <a16:creationId xmlns:a16="http://schemas.microsoft.com/office/drawing/2014/main" id="{0F424545-6DEF-464C-BD6A-139FEF3F094E}"/>
              </a:ext>
            </a:extLst>
          </p:cNvPr>
          <p:cNvSpPr txBox="1"/>
          <p:nvPr/>
        </p:nvSpPr>
        <p:spPr>
          <a:xfrm>
            <a:off x="719138" y="5958230"/>
            <a:ext cx="2278062" cy="1821011"/>
          </a:xfrm>
          <a:prstGeom prst="rect">
            <a:avLst/>
          </a:prstGeom>
          <a:noFill/>
        </p:spPr>
        <p:txBody>
          <a:bodyPr wrap="square" lIns="0" tIns="0" rIns="0" bIns="0" rtlCol="0">
            <a:spAutoFit/>
          </a:bodyPr>
          <a:lstStyle/>
          <a:p>
            <a:pPr>
              <a:lnSpc>
                <a:spcPts val="1280"/>
              </a:lnSpc>
            </a:pPr>
            <a:r>
              <a:rPr lang="de-DE" sz="900" b="1" dirty="0">
                <a:latin typeface="Roboto" panose="02000000000000000000" pitchFamily="2" charset="0"/>
                <a:ea typeface="Roboto" panose="02000000000000000000" pitchFamily="2" charset="0"/>
                <a:cs typeface="Kanit SemiBold" pitchFamily="2" charset="-34"/>
              </a:rPr>
              <a:t>Primäre Branchen</a:t>
            </a:r>
          </a:p>
          <a:p>
            <a:pPr>
              <a:lnSpc>
                <a:spcPts val="1280"/>
              </a:lnSpc>
            </a:pPr>
            <a:r>
              <a:rPr lang="de-DE" sz="900" dirty="0">
                <a:latin typeface="Roboto Light" panose="02000000000000000000" pitchFamily="2" charset="0"/>
                <a:ea typeface="Roboto Light" panose="02000000000000000000" pitchFamily="2" charset="0"/>
                <a:cs typeface="Kanit SemiBold" pitchFamily="2" charset="-34"/>
              </a:rPr>
              <a:t>Automotive, (Weiter-) Bildung, Beratung, Fashion, Konsumgüter, Logistikdienstleister,  E-Commerce, Metallindustrie, Papierindustrie,  Gesundheit/Soziales/Pflege</a:t>
            </a:r>
            <a:endParaRPr lang="de-DE" sz="900" b="1" dirty="0">
              <a:latin typeface="Roboto" panose="02000000000000000000" pitchFamily="2" charset="0"/>
              <a:ea typeface="Roboto" panose="02000000000000000000" pitchFamily="2" charset="0"/>
              <a:cs typeface="Kanit SemiBold" pitchFamily="2" charset="-34"/>
            </a:endParaRPr>
          </a:p>
          <a:p>
            <a:pPr>
              <a:lnSpc>
                <a:spcPts val="1280"/>
              </a:lnSpc>
            </a:pPr>
            <a:endParaRPr lang="de-DE" sz="900" b="1" dirty="0">
              <a:latin typeface="Roboto" panose="02000000000000000000" pitchFamily="2" charset="0"/>
              <a:ea typeface="Roboto" panose="02000000000000000000" pitchFamily="2" charset="0"/>
              <a:cs typeface="Kanit SemiBold" pitchFamily="2" charset="-34"/>
            </a:endParaRPr>
          </a:p>
          <a:p>
            <a:pPr>
              <a:lnSpc>
                <a:spcPts val="1280"/>
              </a:lnSpc>
            </a:pPr>
            <a:r>
              <a:rPr lang="de-DE" sz="900" b="1" dirty="0">
                <a:latin typeface="Roboto" panose="02000000000000000000" pitchFamily="2" charset="0"/>
                <a:ea typeface="Roboto" panose="02000000000000000000" pitchFamily="2" charset="0"/>
                <a:cs typeface="Kanit SemiBold" pitchFamily="2" charset="-34"/>
              </a:rPr>
              <a:t>Aktuelle Arbeitsschwerpunkte</a:t>
            </a:r>
          </a:p>
          <a:p>
            <a:pPr>
              <a:lnSpc>
                <a:spcPts val="1280"/>
              </a:lnSpc>
            </a:pPr>
            <a:r>
              <a:rPr lang="de-DE" sz="900" dirty="0">
                <a:latin typeface="Roboto Light" panose="02000000000000000000" pitchFamily="2" charset="0"/>
                <a:ea typeface="Roboto Light" panose="02000000000000000000" pitchFamily="2" charset="0"/>
                <a:cs typeface="Kanit SemiBold" pitchFamily="2" charset="-34"/>
              </a:rPr>
              <a:t>Lean-Trainings für Führungskräfte und Mitarbeiter</a:t>
            </a:r>
          </a:p>
          <a:p>
            <a:pPr>
              <a:lnSpc>
                <a:spcPts val="1280"/>
              </a:lnSpc>
            </a:pPr>
            <a:r>
              <a:rPr lang="de-DE" sz="900" dirty="0">
                <a:latin typeface="Roboto Light" panose="02000000000000000000" pitchFamily="2" charset="0"/>
                <a:ea typeface="Roboto Light" panose="02000000000000000000" pitchFamily="2" charset="0"/>
                <a:cs typeface="Kanit SemiBold" pitchFamily="2" charset="-34"/>
              </a:rPr>
              <a:t>Konzeption Lean und Agil in der Natur</a:t>
            </a:r>
          </a:p>
          <a:p>
            <a:pPr>
              <a:lnSpc>
                <a:spcPts val="1280"/>
              </a:lnSpc>
            </a:pPr>
            <a:endParaRPr lang="de-DE" sz="900" dirty="0">
              <a:latin typeface="Roboto Light" panose="02000000000000000000" pitchFamily="2" charset="0"/>
              <a:ea typeface="Roboto Light" panose="02000000000000000000" pitchFamily="2" charset="0"/>
              <a:cs typeface="Kanit SemiBold" pitchFamily="2" charset="-34"/>
            </a:endParaRPr>
          </a:p>
        </p:txBody>
      </p:sp>
      <p:sp>
        <p:nvSpPr>
          <p:cNvPr id="44" name="Textfeld 43">
            <a:extLst>
              <a:ext uri="{FF2B5EF4-FFF2-40B4-BE49-F238E27FC236}">
                <a16:creationId xmlns:a16="http://schemas.microsoft.com/office/drawing/2014/main" id="{C7F71193-69DD-49B7-9E77-9BE20C5D0652}"/>
              </a:ext>
            </a:extLst>
          </p:cNvPr>
          <p:cNvSpPr txBox="1"/>
          <p:nvPr/>
        </p:nvSpPr>
        <p:spPr>
          <a:xfrm>
            <a:off x="3183467" y="5531752"/>
            <a:ext cx="4272843" cy="3154710"/>
          </a:xfrm>
          <a:prstGeom prst="rect">
            <a:avLst/>
          </a:prstGeom>
          <a:noFill/>
        </p:spPr>
        <p:txBody>
          <a:bodyPr wrap="square" lIns="0" tIns="0" rIns="0" bIns="0" rtlCol="0">
            <a:spAutoFit/>
          </a:bodyPr>
          <a:lstStyle/>
          <a:p>
            <a:pPr>
              <a:lnSpc>
                <a:spcPts val="1280"/>
              </a:lnSpc>
            </a:pPr>
            <a:r>
              <a:rPr lang="de-DE" sz="900" b="1" dirty="0">
                <a:latin typeface="Roboto" panose="02000000000000000000" pitchFamily="2" charset="0"/>
                <a:ea typeface="Roboto" panose="02000000000000000000" pitchFamily="2" charset="0"/>
                <a:cs typeface="Kanit SemiBold" pitchFamily="2" charset="-34"/>
              </a:rPr>
              <a:t>Kundenstimmen</a:t>
            </a:r>
          </a:p>
          <a:p>
            <a:pPr>
              <a:lnSpc>
                <a:spcPts val="1280"/>
              </a:lnSpc>
            </a:pPr>
            <a:endParaRPr lang="de-DE" sz="900" b="1" dirty="0">
              <a:latin typeface="Roboto" panose="02000000000000000000" pitchFamily="2" charset="0"/>
              <a:ea typeface="Roboto" panose="02000000000000000000" pitchFamily="2" charset="0"/>
              <a:cs typeface="Kanit SemiBold" pitchFamily="2" charset="-34"/>
            </a:endParaRPr>
          </a:p>
          <a:p>
            <a:pPr>
              <a:lnSpc>
                <a:spcPts val="1280"/>
              </a:lnSpc>
            </a:pPr>
            <a:r>
              <a:rPr lang="de-DE" sz="850" dirty="0">
                <a:latin typeface="Roboto" panose="02000000000000000000" pitchFamily="2" charset="0"/>
                <a:ea typeface="Roboto" panose="02000000000000000000" pitchFamily="2" charset="0"/>
                <a:cs typeface="Kanit SemiBold" pitchFamily="2" charset="-34"/>
              </a:rPr>
              <a:t>Besonders positiv in Erinnerung bleiben seine Trainereigenschaften; d. h. Erwartungshaltungen und Ziele klar kommunizieren und Mitarbeiter "mitnehmen" zu können. </a:t>
            </a:r>
          </a:p>
          <a:p>
            <a:pPr>
              <a:lnSpc>
                <a:spcPts val="1280"/>
              </a:lnSpc>
            </a:pPr>
            <a:endParaRPr lang="de-DE" sz="850" dirty="0">
              <a:latin typeface="Roboto" panose="02000000000000000000" pitchFamily="2" charset="0"/>
              <a:ea typeface="Roboto" panose="02000000000000000000" pitchFamily="2" charset="0"/>
              <a:cs typeface="Kanit SemiBold" pitchFamily="2" charset="-34"/>
            </a:endParaRPr>
          </a:p>
          <a:p>
            <a:pPr>
              <a:lnSpc>
                <a:spcPts val="1280"/>
              </a:lnSpc>
            </a:pPr>
            <a:r>
              <a:rPr lang="de-DE" sz="850" dirty="0">
                <a:latin typeface="Roboto" panose="02000000000000000000" pitchFamily="2" charset="0"/>
                <a:ea typeface="Roboto" panose="02000000000000000000" pitchFamily="2" charset="0"/>
                <a:cs typeface="Kanit SemiBold" pitchFamily="2" charset="-34"/>
              </a:rPr>
              <a:t>Hervorheben möchte ich das besondere Engagement und die Begeisterung, mit der er neuen Wind und Dynamik in das Praxisgefüge brachte. Des Weiteren möchte ich das anschließende Coaching loben, das Herr Lotz geleistet hat.</a:t>
            </a:r>
          </a:p>
          <a:p>
            <a:pPr>
              <a:lnSpc>
                <a:spcPts val="1280"/>
              </a:lnSpc>
            </a:pPr>
            <a:endParaRPr lang="de-DE" sz="850" dirty="0">
              <a:latin typeface="Roboto" panose="02000000000000000000" pitchFamily="2" charset="0"/>
              <a:ea typeface="Roboto" panose="02000000000000000000" pitchFamily="2" charset="0"/>
              <a:cs typeface="Kanit SemiBold" pitchFamily="2" charset="-34"/>
            </a:endParaRPr>
          </a:p>
          <a:p>
            <a:pPr>
              <a:lnSpc>
                <a:spcPts val="1280"/>
              </a:lnSpc>
            </a:pPr>
            <a:r>
              <a:rPr lang="de-DE" sz="850" dirty="0">
                <a:latin typeface="Roboto" panose="02000000000000000000" pitchFamily="2" charset="0"/>
                <a:ea typeface="Roboto" panose="02000000000000000000" pitchFamily="2" charset="0"/>
                <a:cs typeface="Kanit SemiBold" pitchFamily="2" charset="-34"/>
              </a:rPr>
              <a:t>Durch das Coaching/Training habe ich gelernt, meine beruflichen Erfahrungen und Stärken authentisch und prägnant zu vermitteln.  In einem zweiten Schritt habe ich gelernt, diese Stärken anzubringen.</a:t>
            </a:r>
          </a:p>
          <a:p>
            <a:pPr>
              <a:lnSpc>
                <a:spcPts val="1280"/>
              </a:lnSpc>
            </a:pPr>
            <a:endParaRPr lang="de-DE" sz="850" dirty="0">
              <a:latin typeface="Roboto" panose="02000000000000000000" pitchFamily="2" charset="0"/>
              <a:ea typeface="Roboto" panose="02000000000000000000" pitchFamily="2" charset="0"/>
              <a:cs typeface="Kanit SemiBold" pitchFamily="2" charset="-34"/>
            </a:endParaRPr>
          </a:p>
          <a:p>
            <a:pPr>
              <a:lnSpc>
                <a:spcPts val="1280"/>
              </a:lnSpc>
            </a:pPr>
            <a:r>
              <a:rPr lang="de-DE" sz="850" dirty="0">
                <a:latin typeface="Roboto" panose="02000000000000000000" pitchFamily="2" charset="0"/>
                <a:ea typeface="Roboto" panose="02000000000000000000" pitchFamily="2" charset="0"/>
                <a:cs typeface="Kanit SemiBold" pitchFamily="2" charset="-34"/>
              </a:rPr>
              <a:t>Ich war beeindruckt von der strukturierten Herangehensweise, mit der es ihm gelang, meine Interessen, Kenntnisse und Fähigkeiten – auch längst vergessen geglaubte – „</a:t>
            </a:r>
            <a:r>
              <a:rPr lang="de-DE" sz="850" dirty="0" err="1">
                <a:latin typeface="Roboto" panose="02000000000000000000" pitchFamily="2" charset="0"/>
                <a:ea typeface="Roboto" panose="02000000000000000000" pitchFamily="2" charset="0"/>
                <a:cs typeface="Kanit SemiBold" pitchFamily="2" charset="-34"/>
              </a:rPr>
              <a:t>hervorzukitzeln</a:t>
            </a:r>
            <a:r>
              <a:rPr lang="de-DE" sz="850" dirty="0">
                <a:latin typeface="Roboto" panose="02000000000000000000" pitchFamily="2" charset="0"/>
                <a:ea typeface="Roboto" panose="02000000000000000000" pitchFamily="2" charset="0"/>
                <a:cs typeface="Kanit SemiBold" pitchFamily="2" charset="-34"/>
              </a:rPr>
              <a:t>“. Er ist ein guter Zuhörer und war in der Lage, an den richtigen Stellen mit gezielten Fragen einzuhaken. </a:t>
            </a:r>
          </a:p>
          <a:p>
            <a:pPr>
              <a:lnSpc>
                <a:spcPts val="1280"/>
              </a:lnSpc>
            </a:pPr>
            <a:endParaRPr lang="de-DE" sz="900" dirty="0">
              <a:latin typeface="Roboto" panose="02000000000000000000" pitchFamily="2" charset="0"/>
              <a:ea typeface="Roboto" panose="02000000000000000000" pitchFamily="2" charset="0"/>
              <a:cs typeface="Kanit SemiBold" pitchFamily="2" charset="-34"/>
            </a:endParaRPr>
          </a:p>
        </p:txBody>
      </p:sp>
      <p:sp>
        <p:nvSpPr>
          <p:cNvPr id="25" name="Textfeld 24">
            <a:extLst>
              <a:ext uri="{FF2B5EF4-FFF2-40B4-BE49-F238E27FC236}">
                <a16:creationId xmlns:a16="http://schemas.microsoft.com/office/drawing/2014/main" id="{9305105B-8AA0-CF41-96E1-DD0B608CF93A}"/>
              </a:ext>
            </a:extLst>
          </p:cNvPr>
          <p:cNvSpPr txBox="1"/>
          <p:nvPr/>
        </p:nvSpPr>
        <p:spPr>
          <a:xfrm>
            <a:off x="719137" y="9906609"/>
            <a:ext cx="5076825" cy="506549"/>
          </a:xfrm>
          <a:prstGeom prst="rect">
            <a:avLst/>
          </a:prstGeom>
          <a:noFill/>
        </p:spPr>
        <p:txBody>
          <a:bodyPr wrap="square" lIns="0" tIns="0" rIns="0" bIns="0" rtlCol="0">
            <a:spAutoFit/>
          </a:bodyPr>
          <a:lstStyle/>
          <a:p>
            <a:pPr>
              <a:lnSpc>
                <a:spcPts val="960"/>
              </a:lnSpc>
            </a:pPr>
            <a:r>
              <a:rPr lang="de-DE" sz="800" b="1" dirty="0">
                <a:latin typeface="Roboto" panose="02000000000000000000" pitchFamily="2" charset="0"/>
                <a:ea typeface="Roboto" panose="02000000000000000000" pitchFamily="2" charset="0"/>
              </a:rPr>
              <a:t>Kontaktieren Sie uns gerne:</a:t>
            </a:r>
          </a:p>
          <a:p>
            <a:pPr>
              <a:lnSpc>
                <a:spcPts val="960"/>
              </a:lnSpc>
            </a:pPr>
            <a:r>
              <a:rPr lang="de-DE" sz="800" dirty="0" err="1">
                <a:latin typeface="Roboto Light" panose="02000000000000000000" pitchFamily="2" charset="0"/>
                <a:ea typeface="Roboto Light" panose="02000000000000000000" pitchFamily="2" charset="0"/>
              </a:rPr>
              <a:t>info@b-hero.com</a:t>
            </a:r>
            <a:endParaRPr lang="de-DE" sz="800" dirty="0">
              <a:latin typeface="Roboto Light" panose="02000000000000000000" pitchFamily="2" charset="0"/>
              <a:ea typeface="Roboto Light" panose="02000000000000000000" pitchFamily="2" charset="0"/>
            </a:endParaRPr>
          </a:p>
          <a:p>
            <a:pPr>
              <a:lnSpc>
                <a:spcPts val="960"/>
              </a:lnSpc>
            </a:pPr>
            <a:r>
              <a:rPr lang="de-DE" sz="800" dirty="0">
                <a:latin typeface="Roboto Light" panose="02000000000000000000" pitchFamily="2" charset="0"/>
                <a:ea typeface="Roboto Light" panose="02000000000000000000" pitchFamily="2" charset="0"/>
              </a:rPr>
              <a:t>Tel.: +49 151/ 40518340</a:t>
            </a:r>
          </a:p>
          <a:p>
            <a:pPr>
              <a:lnSpc>
                <a:spcPts val="960"/>
              </a:lnSpc>
            </a:pPr>
            <a:r>
              <a:rPr lang="de-DE" sz="800" dirty="0" err="1">
                <a:latin typeface="Roboto Light" panose="02000000000000000000" pitchFamily="2" charset="0"/>
                <a:ea typeface="Roboto Light" panose="02000000000000000000" pitchFamily="2" charset="0"/>
              </a:rPr>
              <a:t>www.b-hero.de</a:t>
            </a:r>
            <a:endParaRPr lang="de-DE" sz="800" dirty="0">
              <a:latin typeface="Roboto Light" panose="02000000000000000000" pitchFamily="2" charset="0"/>
              <a:ea typeface="Roboto Light" panose="02000000000000000000" pitchFamily="2" charset="0"/>
            </a:endParaRPr>
          </a:p>
        </p:txBody>
      </p:sp>
      <p:sp>
        <p:nvSpPr>
          <p:cNvPr id="49" name="Rechteck 48">
            <a:extLst>
              <a:ext uri="{FF2B5EF4-FFF2-40B4-BE49-F238E27FC236}">
                <a16:creationId xmlns:a16="http://schemas.microsoft.com/office/drawing/2014/main" id="{78F51B29-83FB-2540-97BE-AD43F819964E}"/>
              </a:ext>
            </a:extLst>
          </p:cNvPr>
          <p:cNvSpPr/>
          <p:nvPr/>
        </p:nvSpPr>
        <p:spPr>
          <a:xfrm>
            <a:off x="0" y="3728486"/>
            <a:ext cx="7559675" cy="1677471"/>
          </a:xfrm>
          <a:prstGeom prst="rect">
            <a:avLst/>
          </a:prstGeom>
          <a:solidFill>
            <a:srgbClr val="53AF3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endParaRPr lang="de-DE" sz="1600" dirty="0">
              <a:solidFill>
                <a:schemeClr val="bg1"/>
              </a:solidFill>
            </a:endParaRPr>
          </a:p>
        </p:txBody>
      </p:sp>
      <p:sp>
        <p:nvSpPr>
          <p:cNvPr id="50" name="Textfeld 49">
            <a:extLst>
              <a:ext uri="{FF2B5EF4-FFF2-40B4-BE49-F238E27FC236}">
                <a16:creationId xmlns:a16="http://schemas.microsoft.com/office/drawing/2014/main" id="{D6E2CA20-B4C9-DA44-A9FE-1F4AECE7949C}"/>
              </a:ext>
            </a:extLst>
          </p:cNvPr>
          <p:cNvSpPr txBox="1"/>
          <p:nvPr/>
        </p:nvSpPr>
        <p:spPr>
          <a:xfrm>
            <a:off x="719138" y="3939222"/>
            <a:ext cx="6121400" cy="353302"/>
          </a:xfrm>
          <a:prstGeom prst="rect">
            <a:avLst/>
          </a:prstGeom>
          <a:noFill/>
        </p:spPr>
        <p:txBody>
          <a:bodyPr wrap="square" lIns="0" tIns="0" rIns="0" bIns="0" rtlCol="0">
            <a:spAutoFit/>
          </a:bodyPr>
          <a:lstStyle/>
          <a:p>
            <a:pPr>
              <a:lnSpc>
                <a:spcPts val="1280"/>
              </a:lnSpc>
            </a:pPr>
            <a:r>
              <a:rPr lang="de-DE" sz="1600" b="1" dirty="0">
                <a:latin typeface="Kanit SemiBold" pitchFamily="2" charset="-34"/>
                <a:cs typeface="Kanit SemiBold" pitchFamily="2" charset="-34"/>
              </a:rPr>
              <a:t>3 Lieblingsmodelle</a:t>
            </a:r>
          </a:p>
          <a:p>
            <a:pPr>
              <a:lnSpc>
                <a:spcPts val="1280"/>
              </a:lnSpc>
            </a:pPr>
            <a:endParaRPr lang="de-DE" sz="1600" b="1" dirty="0">
              <a:latin typeface="Kanit SemiBold" pitchFamily="2" charset="-34"/>
              <a:cs typeface="Kanit SemiBold" pitchFamily="2" charset="-34"/>
            </a:endParaRPr>
          </a:p>
        </p:txBody>
      </p:sp>
      <p:sp>
        <p:nvSpPr>
          <p:cNvPr id="51" name="Textfeld 50">
            <a:extLst>
              <a:ext uri="{FF2B5EF4-FFF2-40B4-BE49-F238E27FC236}">
                <a16:creationId xmlns:a16="http://schemas.microsoft.com/office/drawing/2014/main" id="{CA61024C-CED6-6A47-A55E-5FAEDF3C792F}"/>
              </a:ext>
            </a:extLst>
          </p:cNvPr>
          <p:cNvSpPr txBox="1"/>
          <p:nvPr/>
        </p:nvSpPr>
        <p:spPr>
          <a:xfrm>
            <a:off x="4474068" y="3938647"/>
            <a:ext cx="1667138" cy="520014"/>
          </a:xfrm>
          <a:prstGeom prst="rect">
            <a:avLst/>
          </a:prstGeom>
          <a:noFill/>
        </p:spPr>
        <p:txBody>
          <a:bodyPr wrap="square" lIns="0" tIns="0" rIns="0" bIns="0" rtlCol="0">
            <a:spAutoFit/>
          </a:bodyPr>
          <a:lstStyle/>
          <a:p>
            <a:pPr>
              <a:lnSpc>
                <a:spcPts val="1280"/>
              </a:lnSpc>
            </a:pPr>
            <a:r>
              <a:rPr lang="de-DE" sz="1600" b="1" dirty="0">
                <a:latin typeface="Kanit SemiBold" pitchFamily="2" charset="-34"/>
                <a:ea typeface="Roboto" panose="02000000000000000000" pitchFamily="2" charset="0"/>
                <a:cs typeface="Kanit SemiBold" pitchFamily="2" charset="-34"/>
              </a:rPr>
              <a:t>STAB* Typ</a:t>
            </a:r>
          </a:p>
          <a:p>
            <a:pPr>
              <a:lnSpc>
                <a:spcPts val="1280"/>
              </a:lnSpc>
            </a:pPr>
            <a:br>
              <a:rPr lang="de-DE" sz="1600" b="1" dirty="0">
                <a:latin typeface="Kanit SemiBold" pitchFamily="2" charset="-34"/>
                <a:ea typeface="Roboto" panose="02000000000000000000" pitchFamily="2" charset="0"/>
                <a:cs typeface="Kanit SemiBold" pitchFamily="2" charset="-34"/>
              </a:rPr>
            </a:br>
            <a:endParaRPr lang="de-DE" sz="1600" b="1" dirty="0">
              <a:latin typeface="Kanit SemiBold" pitchFamily="2" charset="-34"/>
              <a:ea typeface="Roboto" panose="02000000000000000000" pitchFamily="2" charset="0"/>
              <a:cs typeface="Kanit SemiBold" pitchFamily="2" charset="-34"/>
            </a:endParaRPr>
          </a:p>
        </p:txBody>
      </p:sp>
      <p:pic>
        <p:nvPicPr>
          <p:cNvPr id="4" name="Grafik 3">
            <a:extLst>
              <a:ext uri="{FF2B5EF4-FFF2-40B4-BE49-F238E27FC236}">
                <a16:creationId xmlns:a16="http://schemas.microsoft.com/office/drawing/2014/main" id="{FA43F80E-67FC-C1D7-D777-82F904E7C934}"/>
              </a:ext>
            </a:extLst>
          </p:cNvPr>
          <p:cNvPicPr>
            <a:picLocks noChangeAspect="1"/>
          </p:cNvPicPr>
          <p:nvPr/>
        </p:nvPicPr>
        <p:blipFill rotWithShape="1">
          <a:blip r:embed="rId2"/>
          <a:srcRect b="26281"/>
          <a:stretch/>
        </p:blipFill>
        <p:spPr>
          <a:xfrm>
            <a:off x="607050" y="277267"/>
            <a:ext cx="777250" cy="728076"/>
          </a:xfrm>
          <a:prstGeom prst="rect">
            <a:avLst/>
          </a:prstGeom>
        </p:spPr>
      </p:pic>
      <p:sp>
        <p:nvSpPr>
          <p:cNvPr id="8" name="Oval 7">
            <a:extLst>
              <a:ext uri="{FF2B5EF4-FFF2-40B4-BE49-F238E27FC236}">
                <a16:creationId xmlns:a16="http://schemas.microsoft.com/office/drawing/2014/main" id="{90E6241C-0653-E8C3-9503-2086AE01E767}"/>
              </a:ext>
            </a:extLst>
          </p:cNvPr>
          <p:cNvSpPr/>
          <p:nvPr/>
        </p:nvSpPr>
        <p:spPr>
          <a:xfrm>
            <a:off x="3297864" y="4305344"/>
            <a:ext cx="931532" cy="925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dirty="0">
              <a:solidFill>
                <a:schemeClr val="tx1"/>
              </a:solidFill>
            </a:endParaRPr>
          </a:p>
        </p:txBody>
      </p:sp>
      <p:cxnSp>
        <p:nvCxnSpPr>
          <p:cNvPr id="10" name="Gerade Verbindung mit Pfeil 9">
            <a:extLst>
              <a:ext uri="{FF2B5EF4-FFF2-40B4-BE49-F238E27FC236}">
                <a16:creationId xmlns:a16="http://schemas.microsoft.com/office/drawing/2014/main" id="{70BBDEB8-DC28-EF5D-D3FA-9C9EF3420597}"/>
              </a:ext>
            </a:extLst>
          </p:cNvPr>
          <p:cNvCxnSpPr>
            <a:cxnSpLocks/>
          </p:cNvCxnSpPr>
          <p:nvPr/>
        </p:nvCxnSpPr>
        <p:spPr>
          <a:xfrm>
            <a:off x="5230739" y="4718154"/>
            <a:ext cx="900000" cy="0"/>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12">
            <a:extLst>
              <a:ext uri="{FF2B5EF4-FFF2-40B4-BE49-F238E27FC236}">
                <a16:creationId xmlns:a16="http://schemas.microsoft.com/office/drawing/2014/main" id="{A5321345-AF7A-F137-03EE-3E37F4502FAB}"/>
              </a:ext>
            </a:extLst>
          </p:cNvPr>
          <p:cNvCxnSpPr>
            <a:cxnSpLocks/>
          </p:cNvCxnSpPr>
          <p:nvPr/>
        </p:nvCxnSpPr>
        <p:spPr>
          <a:xfrm flipV="1">
            <a:off x="5680739" y="4267848"/>
            <a:ext cx="0" cy="900000"/>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C770F855-9765-36C3-986B-77085CA5B5B5}"/>
              </a:ext>
            </a:extLst>
          </p:cNvPr>
          <p:cNvSpPr txBox="1"/>
          <p:nvPr/>
        </p:nvSpPr>
        <p:spPr>
          <a:xfrm>
            <a:off x="4973785" y="4566878"/>
            <a:ext cx="419998" cy="307777"/>
          </a:xfrm>
          <a:prstGeom prst="rect">
            <a:avLst/>
          </a:prstGeom>
          <a:noFill/>
        </p:spPr>
        <p:txBody>
          <a:bodyPr wrap="square" rtlCol="0">
            <a:spAutoFit/>
          </a:bodyPr>
          <a:lstStyle/>
          <a:p>
            <a:r>
              <a:rPr lang="de-DE" sz="1400" dirty="0"/>
              <a:t>B</a:t>
            </a:r>
          </a:p>
        </p:txBody>
      </p:sp>
      <p:sp>
        <p:nvSpPr>
          <p:cNvPr id="17" name="Textfeld 16">
            <a:extLst>
              <a:ext uri="{FF2B5EF4-FFF2-40B4-BE49-F238E27FC236}">
                <a16:creationId xmlns:a16="http://schemas.microsoft.com/office/drawing/2014/main" id="{1070E428-B1A6-7C39-61C2-E7E80EE44DAB}"/>
              </a:ext>
            </a:extLst>
          </p:cNvPr>
          <p:cNvSpPr txBox="1"/>
          <p:nvPr/>
        </p:nvSpPr>
        <p:spPr>
          <a:xfrm>
            <a:off x="6112863" y="4565882"/>
            <a:ext cx="419998" cy="307777"/>
          </a:xfrm>
          <a:prstGeom prst="rect">
            <a:avLst/>
          </a:prstGeom>
          <a:noFill/>
        </p:spPr>
        <p:txBody>
          <a:bodyPr wrap="square" rtlCol="0">
            <a:spAutoFit/>
          </a:bodyPr>
          <a:lstStyle/>
          <a:p>
            <a:r>
              <a:rPr lang="de-DE" sz="1400" dirty="0"/>
              <a:t>W</a:t>
            </a:r>
          </a:p>
        </p:txBody>
      </p:sp>
      <p:sp>
        <p:nvSpPr>
          <p:cNvPr id="18" name="Textfeld 17">
            <a:extLst>
              <a:ext uri="{FF2B5EF4-FFF2-40B4-BE49-F238E27FC236}">
                <a16:creationId xmlns:a16="http://schemas.microsoft.com/office/drawing/2014/main" id="{59657BFF-E4AA-B562-E228-EB93BBEC7874}"/>
              </a:ext>
            </a:extLst>
          </p:cNvPr>
          <p:cNvSpPr txBox="1"/>
          <p:nvPr/>
        </p:nvSpPr>
        <p:spPr>
          <a:xfrm>
            <a:off x="5543710" y="5157337"/>
            <a:ext cx="419998" cy="307777"/>
          </a:xfrm>
          <a:prstGeom prst="rect">
            <a:avLst/>
          </a:prstGeom>
          <a:noFill/>
        </p:spPr>
        <p:txBody>
          <a:bodyPr wrap="square" rtlCol="0">
            <a:spAutoFit/>
          </a:bodyPr>
          <a:lstStyle/>
          <a:p>
            <a:r>
              <a:rPr lang="de-DE" sz="1400" dirty="0"/>
              <a:t>K</a:t>
            </a:r>
          </a:p>
        </p:txBody>
      </p:sp>
      <p:sp>
        <p:nvSpPr>
          <p:cNvPr id="19" name="Textfeld 18">
            <a:extLst>
              <a:ext uri="{FF2B5EF4-FFF2-40B4-BE49-F238E27FC236}">
                <a16:creationId xmlns:a16="http://schemas.microsoft.com/office/drawing/2014/main" id="{76EE7AFE-79B2-ADC8-5102-DF25881FF7C8}"/>
              </a:ext>
            </a:extLst>
          </p:cNvPr>
          <p:cNvSpPr txBox="1"/>
          <p:nvPr/>
        </p:nvSpPr>
        <p:spPr>
          <a:xfrm>
            <a:off x="5551671" y="4001845"/>
            <a:ext cx="419998" cy="307777"/>
          </a:xfrm>
          <a:prstGeom prst="rect">
            <a:avLst/>
          </a:prstGeom>
          <a:noFill/>
        </p:spPr>
        <p:txBody>
          <a:bodyPr wrap="square" rtlCol="0">
            <a:spAutoFit/>
          </a:bodyPr>
          <a:lstStyle/>
          <a:p>
            <a:r>
              <a:rPr lang="de-DE" sz="1400" dirty="0"/>
              <a:t>S</a:t>
            </a:r>
          </a:p>
        </p:txBody>
      </p:sp>
      <p:sp>
        <p:nvSpPr>
          <p:cNvPr id="26" name="Oval 25">
            <a:extLst>
              <a:ext uri="{FF2B5EF4-FFF2-40B4-BE49-F238E27FC236}">
                <a16:creationId xmlns:a16="http://schemas.microsoft.com/office/drawing/2014/main" id="{8E70B598-C669-B855-3128-7131ABB39106}"/>
              </a:ext>
            </a:extLst>
          </p:cNvPr>
          <p:cNvSpPr/>
          <p:nvPr/>
        </p:nvSpPr>
        <p:spPr>
          <a:xfrm>
            <a:off x="1960646" y="4305344"/>
            <a:ext cx="931532" cy="925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sz="1100" dirty="0">
                <a:solidFill>
                  <a:schemeClr val="tx1"/>
                </a:solidFill>
              </a:rPr>
              <a:t>KAI ZEN</a:t>
            </a:r>
          </a:p>
        </p:txBody>
      </p:sp>
      <p:sp>
        <p:nvSpPr>
          <p:cNvPr id="29" name="Oval 28">
            <a:extLst>
              <a:ext uri="{FF2B5EF4-FFF2-40B4-BE49-F238E27FC236}">
                <a16:creationId xmlns:a16="http://schemas.microsoft.com/office/drawing/2014/main" id="{7D736083-BD19-35CD-CF50-AEC17AF7320E}"/>
              </a:ext>
            </a:extLst>
          </p:cNvPr>
          <p:cNvSpPr/>
          <p:nvPr/>
        </p:nvSpPr>
        <p:spPr>
          <a:xfrm>
            <a:off x="658456" y="4305344"/>
            <a:ext cx="931532" cy="925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cxnSp>
        <p:nvCxnSpPr>
          <p:cNvPr id="9" name="Gerade Verbindung 8">
            <a:extLst>
              <a:ext uri="{FF2B5EF4-FFF2-40B4-BE49-F238E27FC236}">
                <a16:creationId xmlns:a16="http://schemas.microsoft.com/office/drawing/2014/main" id="{11BC3CE5-8379-1530-211F-1F5D34EF176E}"/>
              </a:ext>
            </a:extLst>
          </p:cNvPr>
          <p:cNvCxnSpPr>
            <a:cxnSpLocks/>
          </p:cNvCxnSpPr>
          <p:nvPr/>
        </p:nvCxnSpPr>
        <p:spPr>
          <a:xfrm>
            <a:off x="5617817" y="4410209"/>
            <a:ext cx="120627" cy="0"/>
          </a:xfrm>
          <a:prstGeom prst="line">
            <a:avLst/>
          </a:prstGeom>
          <a:ln w="19050">
            <a:solidFill>
              <a:srgbClr val="FECC02"/>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CB76D7E0-0303-B5F4-0A2C-DFBB50762A59}"/>
              </a:ext>
            </a:extLst>
          </p:cNvPr>
          <p:cNvCxnSpPr>
            <a:cxnSpLocks/>
          </p:cNvCxnSpPr>
          <p:nvPr/>
        </p:nvCxnSpPr>
        <p:spPr>
          <a:xfrm rot="5400000">
            <a:off x="5386301" y="4718154"/>
            <a:ext cx="120627" cy="0"/>
          </a:xfrm>
          <a:prstGeom prst="line">
            <a:avLst/>
          </a:prstGeom>
          <a:ln w="19050">
            <a:solidFill>
              <a:srgbClr val="FECC02"/>
            </a:solidFill>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4799EBF7-4F81-A73A-1FD0-AAB953A8214B}"/>
              </a:ext>
            </a:extLst>
          </p:cNvPr>
          <p:cNvSpPr txBox="1"/>
          <p:nvPr/>
        </p:nvSpPr>
        <p:spPr>
          <a:xfrm>
            <a:off x="6480564" y="4881050"/>
            <a:ext cx="1869018" cy="487313"/>
          </a:xfrm>
          <a:prstGeom prst="rect">
            <a:avLst/>
          </a:prstGeom>
          <a:noFill/>
        </p:spPr>
        <p:txBody>
          <a:bodyPr wrap="square" lIns="0" tIns="0" rIns="0" bIns="0" rtlCol="0">
            <a:spAutoFit/>
          </a:bodyPr>
          <a:lstStyle/>
          <a:p>
            <a:pPr>
              <a:lnSpc>
                <a:spcPts val="1280"/>
              </a:lnSpc>
            </a:pPr>
            <a:r>
              <a:rPr lang="de-DE" sz="700" b="1" dirty="0">
                <a:latin typeface="Roboto Light" panose="02000000000000000000" pitchFamily="2" charset="0"/>
                <a:ea typeface="Roboto Light" panose="02000000000000000000" pitchFamily="2" charset="0"/>
                <a:cs typeface="Kanit SemiBold" pitchFamily="2" charset="-34"/>
              </a:rPr>
              <a:t>*STAB / SBKW</a:t>
            </a:r>
          </a:p>
          <a:p>
            <a:pPr>
              <a:lnSpc>
                <a:spcPts val="1280"/>
              </a:lnSpc>
            </a:pPr>
            <a:r>
              <a:rPr lang="de-DE" sz="700" dirty="0">
                <a:latin typeface="Roboto Light" panose="02000000000000000000" pitchFamily="2" charset="0"/>
                <a:ea typeface="Roboto Light" panose="02000000000000000000" pitchFamily="2" charset="0"/>
                <a:cs typeface="Kanit SemiBold" pitchFamily="2" charset="-34"/>
              </a:rPr>
              <a:t>S = Schamane  B  = Bauer </a:t>
            </a:r>
          </a:p>
          <a:p>
            <a:pPr>
              <a:lnSpc>
                <a:spcPts val="1280"/>
              </a:lnSpc>
            </a:pPr>
            <a:r>
              <a:rPr lang="de-DE" sz="700" dirty="0">
                <a:latin typeface="Roboto Light" panose="02000000000000000000" pitchFamily="2" charset="0"/>
                <a:ea typeface="Roboto Light" panose="02000000000000000000" pitchFamily="2" charset="0"/>
                <a:cs typeface="Kanit SemiBold" pitchFamily="2" charset="-34"/>
              </a:rPr>
              <a:t>K = Krieger        W = Wirt</a:t>
            </a:r>
          </a:p>
        </p:txBody>
      </p:sp>
      <p:pic>
        <p:nvPicPr>
          <p:cNvPr id="5" name="Grafik 4">
            <a:extLst>
              <a:ext uri="{FF2B5EF4-FFF2-40B4-BE49-F238E27FC236}">
                <a16:creationId xmlns:a16="http://schemas.microsoft.com/office/drawing/2014/main" id="{43AA3709-10C1-3F6E-F45E-8A5E177E7D10}"/>
              </a:ext>
            </a:extLst>
          </p:cNvPr>
          <p:cNvPicPr>
            <a:picLocks noChangeAspect="1"/>
          </p:cNvPicPr>
          <p:nvPr/>
        </p:nvPicPr>
        <p:blipFill>
          <a:blip r:embed="rId3"/>
          <a:stretch>
            <a:fillRect/>
          </a:stretch>
        </p:blipFill>
        <p:spPr>
          <a:xfrm>
            <a:off x="783494" y="4483362"/>
            <a:ext cx="660296" cy="686707"/>
          </a:xfrm>
          <a:prstGeom prst="rect">
            <a:avLst/>
          </a:prstGeom>
        </p:spPr>
      </p:pic>
      <p:pic>
        <p:nvPicPr>
          <p:cNvPr id="12" name="Grafik 11">
            <a:extLst>
              <a:ext uri="{FF2B5EF4-FFF2-40B4-BE49-F238E27FC236}">
                <a16:creationId xmlns:a16="http://schemas.microsoft.com/office/drawing/2014/main" id="{F586954F-CEB2-D500-2C63-33C417FDB224}"/>
              </a:ext>
            </a:extLst>
          </p:cNvPr>
          <p:cNvPicPr>
            <a:picLocks noChangeAspect="1"/>
          </p:cNvPicPr>
          <p:nvPr/>
        </p:nvPicPr>
        <p:blipFill>
          <a:blip r:embed="rId4"/>
          <a:stretch>
            <a:fillRect/>
          </a:stretch>
        </p:blipFill>
        <p:spPr>
          <a:xfrm>
            <a:off x="2089439" y="4450332"/>
            <a:ext cx="643347" cy="312338"/>
          </a:xfrm>
          <a:prstGeom prst="rect">
            <a:avLst/>
          </a:prstGeom>
        </p:spPr>
      </p:pic>
      <p:sp>
        <p:nvSpPr>
          <p:cNvPr id="11" name="Rechteck 10">
            <a:extLst>
              <a:ext uri="{FF2B5EF4-FFF2-40B4-BE49-F238E27FC236}">
                <a16:creationId xmlns:a16="http://schemas.microsoft.com/office/drawing/2014/main" id="{0AF898CF-769A-919A-610F-AE13C26B7ECA}"/>
              </a:ext>
            </a:extLst>
          </p:cNvPr>
          <p:cNvSpPr/>
          <p:nvPr/>
        </p:nvSpPr>
        <p:spPr>
          <a:xfrm flipV="1">
            <a:off x="-1" y="8699733"/>
            <a:ext cx="7559675" cy="1016038"/>
          </a:xfrm>
          <a:prstGeom prst="rect">
            <a:avLst/>
          </a:prstGeom>
          <a:solidFill>
            <a:srgbClr val="FECC0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endParaRPr lang="de-DE" sz="1600" dirty="0">
              <a:solidFill>
                <a:schemeClr val="bg1"/>
              </a:solidFill>
            </a:endParaRPr>
          </a:p>
        </p:txBody>
      </p:sp>
      <p:sp>
        <p:nvSpPr>
          <p:cNvPr id="16" name="Textfeld 15">
            <a:extLst>
              <a:ext uri="{FF2B5EF4-FFF2-40B4-BE49-F238E27FC236}">
                <a16:creationId xmlns:a16="http://schemas.microsoft.com/office/drawing/2014/main" id="{990132C7-7214-628D-6190-BBD6EB781CB0}"/>
              </a:ext>
            </a:extLst>
          </p:cNvPr>
          <p:cNvSpPr txBox="1"/>
          <p:nvPr/>
        </p:nvSpPr>
        <p:spPr>
          <a:xfrm>
            <a:off x="714279" y="8944576"/>
            <a:ext cx="6190103" cy="430887"/>
          </a:xfrm>
          <a:prstGeom prst="rect">
            <a:avLst/>
          </a:prstGeom>
          <a:noFill/>
        </p:spPr>
        <p:txBody>
          <a:bodyPr wrap="square" lIns="0" tIns="0" rIns="0" bIns="0" rtlCol="0">
            <a:spAutoFit/>
          </a:bodyPr>
          <a:lstStyle/>
          <a:p>
            <a:pPr algn="ctr"/>
            <a:r>
              <a:rPr lang="de-DE" sz="2800" b="1" dirty="0">
                <a:solidFill>
                  <a:schemeClr val="bg1"/>
                </a:solidFill>
                <a:latin typeface="Kanit SemiBold" pitchFamily="2" charset="-34"/>
                <a:cs typeface="Kanit SemiBold" pitchFamily="2" charset="-34"/>
              </a:rPr>
              <a:t>Wachstum gestalten. Gemeinsam.</a:t>
            </a:r>
          </a:p>
        </p:txBody>
      </p:sp>
      <p:sp>
        <p:nvSpPr>
          <p:cNvPr id="33" name="Textfeld 32">
            <a:extLst>
              <a:ext uri="{FF2B5EF4-FFF2-40B4-BE49-F238E27FC236}">
                <a16:creationId xmlns:a16="http://schemas.microsoft.com/office/drawing/2014/main" id="{0F562AE5-233C-29A9-4D68-1872FF4E050E}"/>
              </a:ext>
            </a:extLst>
          </p:cNvPr>
          <p:cNvSpPr txBox="1"/>
          <p:nvPr/>
        </p:nvSpPr>
        <p:spPr>
          <a:xfrm>
            <a:off x="5588000" y="9781183"/>
            <a:ext cx="1793761" cy="923330"/>
          </a:xfrm>
          <a:prstGeom prst="rect">
            <a:avLst/>
          </a:prstGeom>
          <a:noFill/>
        </p:spPr>
        <p:txBody>
          <a:bodyPr wrap="square" lIns="0" tIns="0" rIns="0" bIns="0" rtlCol="0">
            <a:spAutoFit/>
          </a:bodyPr>
          <a:lstStyle/>
          <a:p>
            <a:pPr algn="r"/>
            <a:r>
              <a:rPr lang="de-DE" sz="2000" b="1" dirty="0">
                <a:latin typeface="Kanit SemiBold" panose="00000700000000000000" pitchFamily="2" charset="-34"/>
                <a:cs typeface="Kanit SemiBold" panose="00000700000000000000" pitchFamily="2" charset="-34"/>
              </a:rPr>
              <a:t>Authentisch.</a:t>
            </a:r>
          </a:p>
          <a:p>
            <a:pPr algn="r"/>
            <a:r>
              <a:rPr lang="de-DE" sz="2000" b="1" dirty="0">
                <a:latin typeface="Kanit SemiBold" panose="00000700000000000000" pitchFamily="2" charset="-34"/>
                <a:cs typeface="Kanit SemiBold" panose="00000700000000000000" pitchFamily="2" charset="-34"/>
              </a:rPr>
              <a:t>Mutig.</a:t>
            </a:r>
            <a:br>
              <a:rPr lang="de-DE" sz="2000" b="1" dirty="0">
                <a:latin typeface="Kanit SemiBold" panose="00000700000000000000" pitchFamily="2" charset="-34"/>
                <a:cs typeface="Kanit SemiBold" panose="00000700000000000000" pitchFamily="2" charset="-34"/>
              </a:rPr>
            </a:br>
            <a:r>
              <a:rPr lang="de-DE" sz="2000" b="1" dirty="0">
                <a:latin typeface="Kanit SemiBold" panose="00000700000000000000" pitchFamily="2" charset="-34"/>
                <a:cs typeface="Kanit SemiBold" panose="00000700000000000000" pitchFamily="2" charset="-34"/>
              </a:rPr>
              <a:t>Klar.</a:t>
            </a:r>
          </a:p>
        </p:txBody>
      </p:sp>
      <p:pic>
        <p:nvPicPr>
          <p:cNvPr id="7" name="Grafik 6">
            <a:extLst>
              <a:ext uri="{FF2B5EF4-FFF2-40B4-BE49-F238E27FC236}">
                <a16:creationId xmlns:a16="http://schemas.microsoft.com/office/drawing/2014/main" id="{C7F885EF-918A-6311-EE06-715E937EA52E}"/>
              </a:ext>
            </a:extLst>
          </p:cNvPr>
          <p:cNvPicPr>
            <a:picLocks noChangeAspect="1"/>
          </p:cNvPicPr>
          <p:nvPr/>
        </p:nvPicPr>
        <p:blipFill>
          <a:blip r:embed="rId5"/>
          <a:stretch>
            <a:fillRect/>
          </a:stretch>
        </p:blipFill>
        <p:spPr>
          <a:xfrm>
            <a:off x="3390343" y="4413765"/>
            <a:ext cx="716107" cy="716107"/>
          </a:xfrm>
          <a:prstGeom prst="rect">
            <a:avLst/>
          </a:prstGeom>
        </p:spPr>
      </p:pic>
    </p:spTree>
    <p:extLst>
      <p:ext uri="{BB962C8B-B14F-4D97-AF65-F5344CB8AC3E}">
        <p14:creationId xmlns:p14="http://schemas.microsoft.com/office/powerpoint/2010/main" val="159650319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AE016FF4E870F47956DE0A61BBE7A2F" ma:contentTypeVersion="16" ma:contentTypeDescription="Ein neues Dokument erstellen." ma:contentTypeScope="" ma:versionID="102158f7c339a24b408691ac887c88e5">
  <xsd:schema xmlns:xsd="http://www.w3.org/2001/XMLSchema" xmlns:xs="http://www.w3.org/2001/XMLSchema" xmlns:p="http://schemas.microsoft.com/office/2006/metadata/properties" xmlns:ns2="81a4e3de-e394-4bc0-b2e1-1258b0861085" xmlns:ns3="0ca7f4ea-d61f-4090-b4ca-0158edad7a08" targetNamespace="http://schemas.microsoft.com/office/2006/metadata/properties" ma:root="true" ma:fieldsID="b9619e94f29f4632a1453c78d2464820" ns2:_="" ns3:_="">
    <xsd:import namespace="81a4e3de-e394-4bc0-b2e1-1258b0861085"/>
    <xsd:import namespace="0ca7f4ea-d61f-4090-b4ca-0158edad7a0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a4e3de-e394-4bc0-b2e1-1258b08610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e6935769-5069-40d3-8c16-16d051ed64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a7f4ea-d61f-4090-b4ca-0158edad7a0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7528234-547e-4ecf-8fc2-393340c003c9}" ma:internalName="TaxCatchAll" ma:showField="CatchAllData" ma:web="0ca7f4ea-d61f-4090-b4ca-0158edad7a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1a4e3de-e394-4bc0-b2e1-1258b0861085">
      <Terms xmlns="http://schemas.microsoft.com/office/infopath/2007/PartnerControls"/>
    </lcf76f155ced4ddcb4097134ff3c332f>
    <TaxCatchAll xmlns="0ca7f4ea-d61f-4090-b4ca-0158edad7a08" xsi:nil="true"/>
  </documentManagement>
</p:properties>
</file>

<file path=customXml/itemProps1.xml><?xml version="1.0" encoding="utf-8"?>
<ds:datastoreItem xmlns:ds="http://schemas.openxmlformats.org/officeDocument/2006/customXml" ds:itemID="{D15091E4-D8BE-43FE-8CF5-C0002CF35B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a4e3de-e394-4bc0-b2e1-1258b0861085"/>
    <ds:schemaRef ds:uri="0ca7f4ea-d61f-4090-b4ca-0158edad7a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C0CB49-FE40-4322-9A49-64E4C1E0355A}">
  <ds:schemaRefs>
    <ds:schemaRef ds:uri="http://schemas.microsoft.com/sharepoint/v3/contenttype/forms"/>
  </ds:schemaRefs>
</ds:datastoreItem>
</file>

<file path=customXml/itemProps3.xml><?xml version="1.0" encoding="utf-8"?>
<ds:datastoreItem xmlns:ds="http://schemas.openxmlformats.org/officeDocument/2006/customXml" ds:itemID="{B03ADBE2-BA7F-41E9-9D38-8301E7BFBC18}">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openxmlformats.org/package/2006/metadata/core-properties"/>
    <ds:schemaRef ds:uri="81a4e3de-e394-4bc0-b2e1-1258b0861085"/>
    <ds:schemaRef ds:uri="http://purl.org/dc/terms/"/>
    <ds:schemaRef ds:uri="http://schemas.microsoft.com/office/infopath/2007/PartnerControls"/>
    <ds:schemaRef ds:uri="0ca7f4ea-d61f-4090-b4ca-0158edad7a08"/>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615</Words>
  <Application>Microsoft Macintosh PowerPoint</Application>
  <PresentationFormat>Benutzerdefiniert</PresentationFormat>
  <Paragraphs>90</Paragraphs>
  <Slides>2</Slides>
  <Notes>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vt:i4>
      </vt:variant>
    </vt:vector>
  </HeadingPairs>
  <TitlesOfParts>
    <vt:vector size="11" baseType="lpstr">
      <vt:lpstr>Aptos</vt:lpstr>
      <vt:lpstr>Arial</vt:lpstr>
      <vt:lpstr>Calibri</vt:lpstr>
      <vt:lpstr>Calibri Light</vt:lpstr>
      <vt:lpstr>Kanit Light</vt:lpstr>
      <vt:lpstr>Kanit SemiBold</vt:lpstr>
      <vt:lpstr>Roboto</vt:lpstr>
      <vt:lpstr>Roboto Light</vt:lpstr>
      <vt:lpstr>Office</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Elio Reichert</dc:creator>
  <cp:lastModifiedBy>Friedrich Ittner</cp:lastModifiedBy>
  <cp:revision>49</cp:revision>
  <cp:lastPrinted>2022-10-02T21:00:17Z</cp:lastPrinted>
  <dcterms:created xsi:type="dcterms:W3CDTF">2019-06-26T19:11:34Z</dcterms:created>
  <dcterms:modified xsi:type="dcterms:W3CDTF">2024-08-20T18:27:19Z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0x010100BAE016FF4E870F47956DE0A61BBE7A2F</vt:lpwstr>
  </property>
  <property fmtid="{D5CDD505-2E9C-101B-9397-08002B2CF9AE}" pid="3" name="MediaServiceImageTags">
    <vt:lpwstr/>
  </property>
</Properties>
</file>